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56" r:id="rId2"/>
    <p:sldId id="287" r:id="rId3"/>
    <p:sldId id="282" r:id="rId4"/>
    <p:sldId id="279" r:id="rId5"/>
    <p:sldId id="280" r:id="rId6"/>
    <p:sldId id="281" r:id="rId7"/>
    <p:sldId id="283" r:id="rId8"/>
    <p:sldId id="262" r:id="rId9"/>
    <p:sldId id="274" r:id="rId10"/>
    <p:sldId id="275" r:id="rId11"/>
    <p:sldId id="276" r:id="rId12"/>
    <p:sldId id="269" r:id="rId13"/>
    <p:sldId id="271" r:id="rId14"/>
    <p:sldId id="290" r:id="rId15"/>
    <p:sldId id="272" r:id="rId16"/>
    <p:sldId id="305" r:id="rId17"/>
    <p:sldId id="306" r:id="rId18"/>
    <p:sldId id="286" r:id="rId19"/>
    <p:sldId id="294" r:id="rId20"/>
    <p:sldId id="284" r:id="rId21"/>
    <p:sldId id="293" r:id="rId22"/>
    <p:sldId id="299" r:id="rId23"/>
    <p:sldId id="298" r:id="rId24"/>
    <p:sldId id="309" r:id="rId25"/>
    <p:sldId id="308" r:id="rId26"/>
    <p:sldId id="288" r:id="rId27"/>
    <p:sldId id="307" r:id="rId28"/>
    <p:sldId id="296" r:id="rId29"/>
    <p:sldId id="302" r:id="rId30"/>
    <p:sldId id="301" r:id="rId31"/>
    <p:sldId id="295" r:id="rId32"/>
    <p:sldId id="29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73118" autoAdjust="0"/>
  </p:normalViewPr>
  <p:slideViewPr>
    <p:cSldViewPr>
      <p:cViewPr>
        <p:scale>
          <a:sx n="80" d="100"/>
          <a:sy n="80" d="100"/>
        </p:scale>
        <p:origin x="-1080" y="198"/>
      </p:cViewPr>
      <p:guideLst>
        <p:guide orient="horz" pos="2160"/>
        <p:guide pos="2880"/>
      </p:guideLst>
    </p:cSldViewPr>
  </p:slideViewPr>
  <p:outlineViewPr>
    <p:cViewPr>
      <p:scale>
        <a:sx n="33" d="100"/>
        <a:sy n="33" d="100"/>
      </p:scale>
      <p:origin x="0" y="5904"/>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5" Type="http://schemas.openxmlformats.org/officeDocument/2006/relationships/image" Target="../media/image23.wmf"/><Relationship Id="rId4"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6.wmf"/><Relationship Id="rId7" Type="http://schemas.openxmlformats.org/officeDocument/2006/relationships/image" Target="../media/image30.wmf"/><Relationship Id="rId2" Type="http://schemas.openxmlformats.org/officeDocument/2006/relationships/image" Target="../media/image25.wmf"/><Relationship Id="rId1" Type="http://schemas.openxmlformats.org/officeDocument/2006/relationships/image" Target="../media/image24.wmf"/><Relationship Id="rId6" Type="http://schemas.openxmlformats.org/officeDocument/2006/relationships/image" Target="../media/image29.wmf"/><Relationship Id="rId5" Type="http://schemas.openxmlformats.org/officeDocument/2006/relationships/image" Target="../media/image28.wmf"/><Relationship Id="rId4"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29.wmf"/><Relationship Id="rId1" Type="http://schemas.openxmlformats.org/officeDocument/2006/relationships/image" Target="../media/image31.wmf"/><Relationship Id="rId4" Type="http://schemas.openxmlformats.org/officeDocument/2006/relationships/image" Target="../media/image3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7.wmf"/><Relationship Id="rId7" Type="http://schemas.openxmlformats.org/officeDocument/2006/relationships/image" Target="../media/image41.wmf"/><Relationship Id="rId2" Type="http://schemas.openxmlformats.org/officeDocument/2006/relationships/image" Target="../media/image36.wmf"/><Relationship Id="rId1" Type="http://schemas.openxmlformats.org/officeDocument/2006/relationships/image" Target="../media/image35.wmf"/><Relationship Id="rId6" Type="http://schemas.openxmlformats.org/officeDocument/2006/relationships/image" Target="../media/image40.wmf"/><Relationship Id="rId5" Type="http://schemas.openxmlformats.org/officeDocument/2006/relationships/image" Target="../media/image39.wmf"/><Relationship Id="rId4" Type="http://schemas.openxmlformats.org/officeDocument/2006/relationships/image" Target="../media/image3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7.wmf"/><Relationship Id="rId1" Type="http://schemas.openxmlformats.org/officeDocument/2006/relationships/image" Target="../media/image4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52.wmf"/><Relationship Id="rId1" Type="http://schemas.openxmlformats.org/officeDocument/2006/relationships/image" Target="../media/image51.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63.wmf"/><Relationship Id="rId1" Type="http://schemas.openxmlformats.org/officeDocument/2006/relationships/image" Target="../media/image6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A7C60C-3732-4AD4-9626-A93D62625531}" type="datetimeFigureOut">
              <a:rPr lang="en-US" smtClean="0"/>
              <a:pPr/>
              <a:t>2/19/2016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9235D7-403C-4DC9-A10A-68CF4257D37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9235D7-403C-4DC9-A10A-68CF4257D372}" type="slidenum">
              <a:rPr lang="en-US" smtClean="0"/>
              <a:pPr/>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54B3890-834C-4CCF-8E64-385522B4ED25}" type="datetimeFigureOut">
              <a:rPr lang="en-US" smtClean="0"/>
              <a:pPr/>
              <a:t>2/19/2016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4B3890-834C-4CCF-8E64-385522B4ED25}"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54B3890-834C-4CCF-8E64-385522B4ED25}"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54B3890-834C-4CCF-8E64-385522B4ED25}"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54B3890-834C-4CCF-8E64-385522B4ED25}" type="datetimeFigureOut">
              <a:rPr lang="en-US" smtClean="0"/>
              <a:pPr/>
              <a:t>2/19/2016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54B3890-834C-4CCF-8E64-385522B4ED25}" type="datetimeFigureOut">
              <a:rPr lang="en-US" smtClean="0"/>
              <a:pPr/>
              <a:t>2/19/2016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4B3890-834C-4CCF-8E64-385522B4ED25}" type="datetimeFigureOut">
              <a:rPr lang="en-US" smtClean="0"/>
              <a:pPr/>
              <a:t>2/19/2016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54B3890-834C-4CCF-8E64-385522B4ED25}"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54B3890-834C-4CCF-8E64-385522B4ED25}"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49FA469-6E91-4A3E-A7A2-E1CDA4DCC4E2}"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4B3890-834C-4CCF-8E64-385522B4ED25}"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4B3890-834C-4CCF-8E64-385522B4ED25}"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9FA469-6E91-4A3E-A7A2-E1CDA4DCC4E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54B3890-834C-4CCF-8E64-385522B4ED25}" type="datetimeFigureOut">
              <a:rPr lang="en-US" smtClean="0"/>
              <a:pPr/>
              <a:t>2/19/2016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49FA469-6E91-4A3E-A7A2-E1CDA4DCC4E2}"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7.bin"/><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xml"/><Relationship Id="rId1" Type="http://schemas.openxmlformats.org/officeDocument/2006/relationships/vmlDrawing" Target="../drawings/vmlDrawing3.v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5.bin"/><Relationship Id="rId7"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25.bin"/><Relationship Id="rId3" Type="http://schemas.openxmlformats.org/officeDocument/2006/relationships/oleObject" Target="../embeddings/oleObject20.bin"/><Relationship Id="rId7" Type="http://schemas.openxmlformats.org/officeDocument/2006/relationships/oleObject" Target="../embeddings/oleObject24.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23.bin"/><Relationship Id="rId5" Type="http://schemas.openxmlformats.org/officeDocument/2006/relationships/oleObject" Target="../embeddings/oleObject22.bin"/><Relationship Id="rId4" Type="http://schemas.openxmlformats.org/officeDocument/2006/relationships/oleObject" Target="../embeddings/oleObject21.bin"/><Relationship Id="rId9" Type="http://schemas.openxmlformats.org/officeDocument/2006/relationships/oleObject" Target="../embeddings/oleObject26.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30.bin"/><Relationship Id="rId5" Type="http://schemas.openxmlformats.org/officeDocument/2006/relationships/oleObject" Target="../embeddings/oleObject29.bin"/><Relationship Id="rId4" Type="http://schemas.openxmlformats.org/officeDocument/2006/relationships/oleObject" Target="../embeddings/oleObject28.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32.bin"/></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37.bin"/><Relationship Id="rId3" Type="http://schemas.openxmlformats.org/officeDocument/2006/relationships/slideLayout" Target="../slideLayouts/slideLayout7.xml"/><Relationship Id="rId7" Type="http://schemas.openxmlformats.org/officeDocument/2006/relationships/oleObject" Target="../embeddings/oleObject36.bin"/><Relationship Id="rId2" Type="http://schemas.openxmlformats.org/officeDocument/2006/relationships/tags" Target="../tags/tag2.xml"/><Relationship Id="rId1" Type="http://schemas.openxmlformats.org/officeDocument/2006/relationships/vmlDrawing" Target="../drawings/vmlDrawing10.vml"/><Relationship Id="rId6" Type="http://schemas.openxmlformats.org/officeDocument/2006/relationships/oleObject" Target="../embeddings/oleObject35.bin"/><Relationship Id="rId5" Type="http://schemas.openxmlformats.org/officeDocument/2006/relationships/oleObject" Target="../embeddings/oleObject34.bin"/><Relationship Id="rId10" Type="http://schemas.openxmlformats.org/officeDocument/2006/relationships/oleObject" Target="../embeddings/oleObject39.bin"/><Relationship Id="rId4" Type="http://schemas.openxmlformats.org/officeDocument/2006/relationships/oleObject" Target="../embeddings/oleObject33.bin"/><Relationship Id="rId9" Type="http://schemas.openxmlformats.org/officeDocument/2006/relationships/oleObject" Target="../embeddings/oleObject38.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1.xml"/><Relationship Id="rId1" Type="http://schemas.openxmlformats.org/officeDocument/2006/relationships/vmlDrawing" Target="../drawings/vmlDrawing11.v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oleObject" Target="../embeddings/oleObject43.bin"/><Relationship Id="rId4" Type="http://schemas.openxmlformats.org/officeDocument/2006/relationships/oleObject" Target="../embeddings/oleObject42.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oleObject" Target="../embeddings/oleObject45.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6.bin"/><Relationship Id="rId2" Type="http://schemas.openxmlformats.org/officeDocument/2006/relationships/slideLayout" Target="../slideLayouts/slideLayout7.xml"/><Relationship Id="rId1" Type="http://schemas.openxmlformats.org/officeDocument/2006/relationships/vmlDrawing" Target="../drawings/vmlDrawing14.vml"/><Relationship Id="rId5" Type="http://schemas.openxmlformats.org/officeDocument/2006/relationships/oleObject" Target="../embeddings/oleObject48.bin"/><Relationship Id="rId4" Type="http://schemas.openxmlformats.org/officeDocument/2006/relationships/oleObject" Target="../embeddings/oleObject47.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annals.math.princeton.edu/wp-content/uploads/annals-v179-n3-p07-p.pdf" TargetMode="External"/><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oleObject" Target="../embeddings/oleObject49.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Layout" Target="../slideLayouts/slideLayout7.xml"/><Relationship Id="rId1" Type="http://schemas.openxmlformats.org/officeDocument/2006/relationships/vmlDrawing" Target="../drawings/vmlDrawing16.vml"/><Relationship Id="rId4" Type="http://schemas.openxmlformats.org/officeDocument/2006/relationships/oleObject" Target="../embeddings/oleObject51.bin"/></Relationships>
</file>

<file path=ppt/slides/_rels/slide29.xml.rels><?xml version="1.0" encoding="UTF-8" standalone="yes"?>
<Relationships xmlns="http://schemas.openxmlformats.org/package/2006/relationships"><Relationship Id="rId3" Type="http://schemas.openxmlformats.org/officeDocument/2006/relationships/hyperlink" Target="https://en.wikipedia.org/wiki/Relatively_prime" TargetMode="External"/><Relationship Id="rId2" Type="http://schemas.openxmlformats.org/officeDocument/2006/relationships/slideLayout" Target="../slideLayouts/slideLayout7.xml"/><Relationship Id="rId1" Type="http://schemas.openxmlformats.org/officeDocument/2006/relationships/vmlDrawing" Target="../drawings/vmlDrawing17.vml"/><Relationship Id="rId5" Type="http://schemas.openxmlformats.org/officeDocument/2006/relationships/oleObject" Target="../embeddings/oleObject53.bin"/><Relationship Id="rId4" Type="http://schemas.openxmlformats.org/officeDocument/2006/relationships/oleObject" Target="../embeddings/oleObject52.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8.vml"/><Relationship Id="rId6" Type="http://schemas.openxmlformats.org/officeDocument/2006/relationships/oleObject" Target="../embeddings/oleObject56.bin"/><Relationship Id="rId5" Type="http://schemas.openxmlformats.org/officeDocument/2006/relationships/oleObject" Target="../embeddings/oleObject55.bin"/><Relationship Id="rId4" Type="http://schemas.openxmlformats.org/officeDocument/2006/relationships/oleObject" Target="../embeddings/oleObject54.bin"/></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7.xml"/><Relationship Id="rId1" Type="http://schemas.openxmlformats.org/officeDocument/2006/relationships/vmlDrawing" Target="../drawings/vmlDrawing19.vml"/><Relationship Id="rId6" Type="http://schemas.openxmlformats.org/officeDocument/2006/relationships/oleObject" Target="../embeddings/oleObject60.bin"/><Relationship Id="rId5" Type="http://schemas.openxmlformats.org/officeDocument/2006/relationships/oleObject" Target="../embeddings/oleObject59.bin"/><Relationship Id="rId4" Type="http://schemas.openxmlformats.org/officeDocument/2006/relationships/oleObject" Target="../embeddings/oleObject58.bin"/></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Layout" Target="../slideLayouts/slideLayout7.xml"/><Relationship Id="rId1" Type="http://schemas.openxmlformats.org/officeDocument/2006/relationships/vmlDrawing" Target="../drawings/vmlDrawing20.vml"/><Relationship Id="rId4" Type="http://schemas.openxmlformats.org/officeDocument/2006/relationships/oleObject" Target="../embeddings/oleObject62.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066800"/>
            <a:ext cx="7924800" cy="2133600"/>
          </a:xfrm>
        </p:spPr>
        <p:txBody>
          <a:bodyPr>
            <a:normAutofit/>
          </a:bodyPr>
          <a:lstStyle/>
          <a:p>
            <a:pPr algn="l"/>
            <a:r>
              <a:rPr lang="en-US" dirty="0" smtClean="0"/>
              <a:t>Recent Results in Analytic Number Theory</a:t>
            </a:r>
            <a:endParaRPr lang="en-US" dirty="0"/>
          </a:p>
        </p:txBody>
      </p:sp>
      <p:sp>
        <p:nvSpPr>
          <p:cNvPr id="3" name="Subtitle 2"/>
          <p:cNvSpPr>
            <a:spLocks noGrp="1"/>
          </p:cNvSpPr>
          <p:nvPr>
            <p:ph type="subTitle" idx="1"/>
          </p:nvPr>
        </p:nvSpPr>
        <p:spPr/>
        <p:txBody>
          <a:bodyPr>
            <a:normAutofit/>
          </a:bodyPr>
          <a:lstStyle/>
          <a:p>
            <a:pPr algn="l"/>
            <a:r>
              <a:rPr lang="en-US" dirty="0" smtClean="0"/>
              <a:t>by</a:t>
            </a:r>
          </a:p>
          <a:p>
            <a:pPr algn="l"/>
            <a:r>
              <a:rPr lang="en-US" dirty="0" err="1" smtClean="0"/>
              <a:t>Badih</a:t>
            </a:r>
            <a:r>
              <a:rPr lang="en-US" dirty="0" smtClean="0"/>
              <a:t> </a:t>
            </a:r>
            <a:r>
              <a:rPr lang="en-US" dirty="0" err="1" smtClean="0"/>
              <a:t>Ghusayni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066800"/>
            <a:ext cx="7924800" cy="2133600"/>
          </a:xfrm>
        </p:spPr>
        <p:txBody>
          <a:bodyPr>
            <a:normAutofit/>
          </a:bodyPr>
          <a:lstStyle/>
          <a:p>
            <a:pPr algn="l"/>
            <a:r>
              <a:rPr lang="en-US" sz="4000" dirty="0" smtClean="0"/>
              <a:t>Let us start with a Couple of Interesting Results Related to Riemann’s Zeta Function:</a:t>
            </a:r>
            <a:endParaRPr lang="en-US" sz="4000" dirty="0"/>
          </a:p>
        </p:txBody>
      </p:sp>
      <p:sp>
        <p:nvSpPr>
          <p:cNvPr id="3" name="Subtitle 2"/>
          <p:cNvSpPr>
            <a:spLocks noGrp="1"/>
          </p:cNvSpPr>
          <p:nvPr>
            <p:ph type="subTitle" idx="1"/>
          </p:nvPr>
        </p:nvSpPr>
        <p:spPr/>
        <p:txBody>
          <a:bodyPr>
            <a:noAutofit/>
          </a:bodyPr>
          <a:lstStyle/>
          <a:p>
            <a:pPr algn="l"/>
            <a:r>
              <a:rPr lang="en-US" sz="4000" dirty="0" smtClean="0"/>
              <a:t>1)  Euler-type Formula</a:t>
            </a:r>
            <a:br>
              <a:rPr lang="en-US" sz="4000" dirty="0" smtClean="0"/>
            </a:br>
            <a:r>
              <a:rPr lang="en-US" sz="4000" dirty="0" smtClean="0"/>
              <a:t>2) Explicit Product Representation of the Zeta Function.</a:t>
            </a:r>
            <a:endParaRPr lang="en-US" sz="4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3000"/>
            <a:ext cx="9144000" cy="5715000"/>
          </a:xfrm>
        </p:spPr>
        <p:txBody>
          <a:bodyPr>
            <a:normAutofit/>
          </a:bodyPr>
          <a:lstStyle/>
          <a:p>
            <a:r>
              <a:rPr lang="en-US" dirty="0" smtClean="0"/>
              <a:t>For Re </a:t>
            </a:r>
            <a:r>
              <a:rPr lang="en-US" i="1" dirty="0" smtClean="0"/>
              <a:t>z &gt;1, </a:t>
            </a:r>
            <a:r>
              <a:rPr lang="en-US" b="1" dirty="0" smtClean="0"/>
              <a:t>Riemann zeta function</a:t>
            </a:r>
            <a:r>
              <a:rPr lang="en-US" dirty="0" smtClean="0"/>
              <a:t> is defined by </a:t>
            </a:r>
          </a:p>
          <a:p>
            <a:r>
              <a:rPr lang="en-US" u="sng" dirty="0" smtClean="0"/>
              <a:t>After analytic continuation using the key formula</a:t>
            </a:r>
            <a:r>
              <a:rPr lang="en-US" dirty="0" smtClean="0"/>
              <a:t>:</a:t>
            </a:r>
          </a:p>
          <a:p>
            <a:pPr>
              <a:buNone/>
            </a:pPr>
            <a:r>
              <a:rPr lang="en-US" dirty="0" smtClean="0"/>
              <a:t>       </a:t>
            </a:r>
          </a:p>
          <a:p>
            <a:pPr>
              <a:buNone/>
            </a:pPr>
            <a:endParaRPr lang="en-US" dirty="0" smtClean="0"/>
          </a:p>
          <a:p>
            <a:pPr>
              <a:buNone/>
            </a:pPr>
            <a:r>
              <a:rPr lang="en-US" dirty="0" smtClean="0"/>
              <a:t>    is analytic everywhere  except for a simple pole at z=1 </a:t>
            </a:r>
          </a:p>
          <a:p>
            <a:pPr>
              <a:buNone/>
            </a:pPr>
            <a:r>
              <a:rPr lang="en-US" dirty="0" smtClean="0"/>
              <a:t>   with residue 1,</a:t>
            </a:r>
          </a:p>
          <a:p>
            <a:pPr>
              <a:buNone/>
            </a:pPr>
            <a:r>
              <a:rPr lang="en-US" dirty="0" smtClean="0"/>
              <a:t>      vanishes at the negative even integers and those are</a:t>
            </a:r>
          </a:p>
          <a:p>
            <a:pPr>
              <a:buNone/>
            </a:pPr>
            <a:r>
              <a:rPr lang="en-US" dirty="0" smtClean="0"/>
              <a:t>   called </a:t>
            </a:r>
            <a:r>
              <a:rPr lang="en-US" b="1" dirty="0" smtClean="0"/>
              <a:t>trivial zeros. </a:t>
            </a:r>
            <a:r>
              <a:rPr lang="en-US" dirty="0" smtClean="0"/>
              <a:t>Other zeros (plenty as we’ll see) are called </a:t>
            </a:r>
            <a:r>
              <a:rPr lang="en-US" b="1" dirty="0" smtClean="0"/>
              <a:t>non-trivial zeros</a:t>
            </a:r>
            <a:r>
              <a:rPr lang="en-US" dirty="0" smtClean="0"/>
              <a:t> and they are INSIDE</a:t>
            </a:r>
          </a:p>
          <a:p>
            <a:pPr>
              <a:buNone/>
            </a:pPr>
            <a:r>
              <a:rPr lang="en-US" dirty="0" smtClean="0"/>
              <a:t>   the </a:t>
            </a:r>
            <a:r>
              <a:rPr lang="en-US" b="1" dirty="0" smtClean="0"/>
              <a:t>Critical Strip                           ,</a:t>
            </a:r>
            <a:endParaRPr lang="en-US" dirty="0" smtClean="0"/>
          </a:p>
          <a:p>
            <a:pPr>
              <a:buNone/>
            </a:pPr>
            <a:r>
              <a:rPr lang="en-US" dirty="0" smtClean="0"/>
              <a:t>   In 1859 Riemann  conjectured that ALL non-trivial zeros of the zeta function have real part equal to ½ .</a:t>
            </a:r>
            <a:endParaRPr lang="en-US" dirty="0"/>
          </a:p>
        </p:txBody>
      </p:sp>
      <p:graphicFrame>
        <p:nvGraphicFramePr>
          <p:cNvPr id="1030" name="Object 6"/>
          <p:cNvGraphicFramePr>
            <a:graphicFrameLocks noChangeAspect="1"/>
          </p:cNvGraphicFramePr>
          <p:nvPr/>
        </p:nvGraphicFramePr>
        <p:xfrm>
          <a:off x="990600" y="3346450"/>
          <a:ext cx="3644900" cy="82550"/>
        </p:xfrm>
        <a:graphic>
          <a:graphicData uri="http://schemas.openxmlformats.org/presentationml/2006/ole">
            <p:oleObj spid="_x0000_s54275" name="Equation" r:id="rId3" imgW="126720" imgH="164880" progId="">
              <p:embed/>
            </p:oleObj>
          </a:graphicData>
        </a:graphic>
      </p:graphicFrame>
      <p:graphicFrame>
        <p:nvGraphicFramePr>
          <p:cNvPr id="1033" name="Object 9"/>
          <p:cNvGraphicFramePr>
            <a:graphicFrameLocks noChangeAspect="1"/>
          </p:cNvGraphicFramePr>
          <p:nvPr/>
        </p:nvGraphicFramePr>
        <p:xfrm>
          <a:off x="2971800" y="5334000"/>
          <a:ext cx="1981200" cy="533400"/>
        </p:xfrm>
        <a:graphic>
          <a:graphicData uri="http://schemas.openxmlformats.org/presentationml/2006/ole">
            <p:oleObj spid="_x0000_s54277" name="Equation" r:id="rId4" imgW="1015920" imgH="253800" progId="">
              <p:embed/>
            </p:oleObj>
          </a:graphicData>
        </a:graphic>
      </p:graphicFrame>
      <p:graphicFrame>
        <p:nvGraphicFramePr>
          <p:cNvPr id="9" name="Object 8"/>
          <p:cNvGraphicFramePr>
            <a:graphicFrameLocks noChangeAspect="1"/>
          </p:cNvGraphicFramePr>
          <p:nvPr/>
        </p:nvGraphicFramePr>
        <p:xfrm>
          <a:off x="331788" y="2209800"/>
          <a:ext cx="7261225" cy="838200"/>
        </p:xfrm>
        <a:graphic>
          <a:graphicData uri="http://schemas.openxmlformats.org/presentationml/2006/ole">
            <p:oleObj spid="_x0000_s54279" name="Equation" r:id="rId5" imgW="2831760" imgH="393480" progId="Equation.3">
              <p:embed/>
            </p:oleObj>
          </a:graphicData>
        </a:graphic>
      </p:graphicFrame>
      <p:graphicFrame>
        <p:nvGraphicFramePr>
          <p:cNvPr id="10" name="Object 9"/>
          <p:cNvGraphicFramePr>
            <a:graphicFrameLocks noChangeAspect="1"/>
          </p:cNvGraphicFramePr>
          <p:nvPr/>
        </p:nvGraphicFramePr>
        <p:xfrm>
          <a:off x="152400" y="3124200"/>
          <a:ext cx="228600" cy="381000"/>
        </p:xfrm>
        <a:graphic>
          <a:graphicData uri="http://schemas.openxmlformats.org/presentationml/2006/ole">
            <p:oleObj spid="_x0000_s54280" name="Equation" r:id="rId6" imgW="152280" imgH="203040" progId="Equation.3">
              <p:embed/>
            </p:oleObj>
          </a:graphicData>
        </a:graphic>
      </p:graphicFrame>
      <p:graphicFrame>
        <p:nvGraphicFramePr>
          <p:cNvPr id="11" name="Object 10"/>
          <p:cNvGraphicFramePr>
            <a:graphicFrameLocks noChangeAspect="1"/>
          </p:cNvGraphicFramePr>
          <p:nvPr/>
        </p:nvGraphicFramePr>
        <p:xfrm>
          <a:off x="228600" y="4038600"/>
          <a:ext cx="304800" cy="406400"/>
        </p:xfrm>
        <a:graphic>
          <a:graphicData uri="http://schemas.openxmlformats.org/presentationml/2006/ole">
            <p:oleObj spid="_x0000_s54281" name="Equation" r:id="rId7" imgW="152280" imgH="203040" progId="Equation.3">
              <p:embed/>
            </p:oleObj>
          </a:graphicData>
        </a:graphic>
      </p:graphicFrame>
      <p:graphicFrame>
        <p:nvGraphicFramePr>
          <p:cNvPr id="12" name="Object 11"/>
          <p:cNvGraphicFramePr>
            <a:graphicFrameLocks noChangeAspect="1"/>
          </p:cNvGraphicFramePr>
          <p:nvPr/>
        </p:nvGraphicFramePr>
        <p:xfrm>
          <a:off x="7532688" y="1066800"/>
          <a:ext cx="1470025" cy="838200"/>
        </p:xfrm>
        <a:graphic>
          <a:graphicData uri="http://schemas.openxmlformats.org/presentationml/2006/ole">
            <p:oleObj spid="_x0000_s54282" name="Equation" r:id="rId8" imgW="850680" imgH="431640" progId="Equation.3">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0"/>
            <a:ext cx="8763000" cy="6553200"/>
          </a:xfrm>
        </p:spPr>
        <p:txBody>
          <a:bodyPr>
            <a:normAutofit fontScale="90000"/>
          </a:bodyPr>
          <a:lstStyle/>
          <a:p>
            <a:pPr algn="l"/>
            <a:r>
              <a:rPr lang="en-US" sz="2700" dirty="0" smtClean="0"/>
              <a:t/>
            </a:r>
            <a:br>
              <a:rPr lang="en-US" sz="2700" dirty="0" smtClean="0"/>
            </a:br>
            <a:r>
              <a:rPr lang="en-US" sz="2700" dirty="0" smtClean="0"/>
              <a:t/>
            </a:r>
            <a:br>
              <a:rPr lang="en-US" sz="2700" dirty="0" smtClean="0"/>
            </a:br>
            <a:r>
              <a:rPr lang="en-US" sz="2700" dirty="0" smtClean="0"/>
              <a:t/>
            </a:r>
            <a:br>
              <a:rPr lang="en-US" sz="2700" dirty="0" smtClean="0"/>
            </a:br>
            <a:r>
              <a:rPr lang="en-US" sz="2700" dirty="0" smtClean="0"/>
              <a:t/>
            </a:r>
            <a:br>
              <a:rPr lang="en-US" sz="2700" dirty="0" smtClean="0"/>
            </a:br>
            <a:r>
              <a:rPr lang="en-US" sz="2700" dirty="0" smtClean="0"/>
              <a:t>!) Finding the exact value that </a:t>
            </a:r>
            <a:br>
              <a:rPr lang="en-US" sz="2700" dirty="0" smtClean="0"/>
            </a:br>
            <a:r>
              <a:rPr lang="en-US" sz="2700" dirty="0" smtClean="0"/>
              <a:t/>
            </a:r>
            <a:br>
              <a:rPr lang="en-US" sz="2700" dirty="0" smtClean="0"/>
            </a:br>
            <a:r>
              <a:rPr lang="en-US" sz="2700" dirty="0" smtClean="0"/>
              <a:t/>
            </a:r>
            <a:br>
              <a:rPr lang="en-US" sz="2700" dirty="0" smtClean="0"/>
            </a:br>
            <a:r>
              <a:rPr lang="en-US" sz="2700" dirty="0" smtClean="0"/>
              <a:t>converges to is one of the most notorious problems that did not even yield to Euler.  A less difficult problem to consider is to find a </a:t>
            </a:r>
            <a:br>
              <a:rPr lang="en-US" sz="2700" dirty="0" smtClean="0"/>
            </a:br>
            <a:r>
              <a:rPr lang="en-US" sz="2700" dirty="0" smtClean="0"/>
              <a:t/>
            </a:r>
            <a:br>
              <a:rPr lang="en-US" sz="2700" dirty="0" smtClean="0"/>
            </a:br>
            <a:r>
              <a:rPr lang="en-US" sz="2700" dirty="0" smtClean="0"/>
              <a:t>representation of          in terms of  </a:t>
            </a:r>
            <a:br>
              <a:rPr lang="en-US" sz="2700" dirty="0" smtClean="0"/>
            </a:br>
            <a:r>
              <a:rPr lang="en-US" sz="2700" dirty="0" smtClean="0"/>
              <a:t/>
            </a:r>
            <a:br>
              <a:rPr lang="en-US" sz="2700" dirty="0" smtClean="0"/>
            </a:br>
            <a:r>
              <a:rPr lang="en-US" sz="2700" dirty="0" smtClean="0"/>
              <a:t/>
            </a:r>
            <a:br>
              <a:rPr lang="en-US" sz="2700" dirty="0" smtClean="0"/>
            </a:br>
            <a:r>
              <a:rPr lang="en-US" sz="2700" dirty="0" smtClean="0"/>
              <a:t>only which would be a beautiful result similar to Euler’s   </a:t>
            </a:r>
            <a:br>
              <a:rPr lang="en-US" sz="2700" dirty="0" smtClean="0"/>
            </a:br>
            <a:r>
              <a:rPr lang="en-US" dirty="0" smtClean="0"/>
              <a:t/>
            </a:r>
            <a:br>
              <a:rPr lang="en-US" dirty="0" smtClean="0"/>
            </a:br>
            <a:endParaRPr lang="en-US" dirty="0"/>
          </a:p>
        </p:txBody>
      </p:sp>
      <p:sp>
        <p:nvSpPr>
          <p:cNvPr id="5017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0177"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343400" y="990600"/>
            <a:ext cx="2057400" cy="1295400"/>
          </a:xfrm>
          <a:prstGeom prst="rect">
            <a:avLst/>
          </a:prstGeom>
          <a:noFill/>
        </p:spPr>
      </p:pic>
      <p:sp>
        <p:nvSpPr>
          <p:cNvPr id="5018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018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0181"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724400" y="3276600"/>
            <a:ext cx="2743200" cy="1295400"/>
          </a:xfrm>
          <a:prstGeom prst="rect">
            <a:avLst/>
          </a:prstGeom>
          <a:noFill/>
        </p:spPr>
      </p:pic>
      <p:sp>
        <p:nvSpPr>
          <p:cNvPr id="348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4817" name="Picture 1"/>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447800" y="5029200"/>
            <a:ext cx="3048000" cy="1600200"/>
          </a:xfrm>
          <a:prstGeom prst="rect">
            <a:avLst/>
          </a:prstGeom>
          <a:noFill/>
        </p:spPr>
      </p:pic>
      <p:graphicFrame>
        <p:nvGraphicFramePr>
          <p:cNvPr id="11" name="Object 10"/>
          <p:cNvGraphicFramePr>
            <a:graphicFrameLocks noChangeAspect="1"/>
          </p:cNvGraphicFramePr>
          <p:nvPr/>
        </p:nvGraphicFramePr>
        <p:xfrm>
          <a:off x="2667000" y="3657600"/>
          <a:ext cx="533400" cy="304800"/>
        </p:xfrm>
        <a:graphic>
          <a:graphicData uri="http://schemas.openxmlformats.org/presentationml/2006/ole">
            <p:oleObj spid="_x0000_s71681" name="Equation" r:id="rId6" imgW="317160" imgH="203040" progId="Equation.3">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0" y="304800"/>
            <a:ext cx="8991600" cy="6172200"/>
          </a:xfrm>
        </p:spPr>
        <p:txBody>
          <a:bodyPr>
            <a:normAutofit/>
          </a:bodyPr>
          <a:lstStyle/>
          <a:p>
            <a:pPr algn="l"/>
            <a:r>
              <a:rPr lang="en-US" sz="2700" dirty="0" smtClean="0"/>
              <a:t/>
            </a:r>
            <a:br>
              <a:rPr lang="en-US" sz="2700" dirty="0" smtClean="0"/>
            </a:br>
            <a:r>
              <a:rPr lang="en-US" sz="2700" dirty="0" smtClean="0"/>
              <a:t>    </a:t>
            </a:r>
            <a:r>
              <a:rPr lang="en-US" sz="4000" dirty="0" smtClean="0"/>
              <a:t>I have discovered the following   </a:t>
            </a:r>
            <a:br>
              <a:rPr lang="en-US" sz="4000" dirty="0" smtClean="0"/>
            </a:br>
            <a:r>
              <a:rPr lang="en-US" sz="4000" dirty="0" smtClean="0"/>
              <a:t>   representation (Maple was helpful)</a:t>
            </a:r>
            <a:r>
              <a:rPr lang="en-US" sz="2700" dirty="0" smtClean="0"/>
              <a:t/>
            </a:r>
            <a:br>
              <a:rPr lang="en-US" sz="2700" dirty="0" smtClean="0"/>
            </a:br>
            <a:r>
              <a:rPr lang="en-US" sz="2700" dirty="0" smtClean="0"/>
              <a:t/>
            </a:r>
            <a:br>
              <a:rPr lang="en-US" sz="2700" dirty="0" smtClean="0"/>
            </a:br>
            <a:r>
              <a:rPr lang="en-US" sz="2700" dirty="0" smtClean="0"/>
              <a:t> </a:t>
            </a:r>
            <a:r>
              <a:rPr lang="en-US" dirty="0" smtClean="0"/>
              <a:t>        </a:t>
            </a:r>
            <a:br>
              <a:rPr lang="en-US" dirty="0" smtClean="0"/>
            </a:br>
            <a:r>
              <a:rPr lang="en-US" dirty="0" smtClean="0"/>
              <a:t/>
            </a:r>
            <a:br>
              <a:rPr lang="en-US" dirty="0" smtClean="0"/>
            </a:br>
            <a:r>
              <a:rPr lang="en-US" dirty="0" smtClean="0"/>
              <a:t> </a:t>
            </a:r>
            <a:r>
              <a:rPr lang="en-US" sz="4000" dirty="0" smtClean="0">
                <a:effectLst/>
              </a:rPr>
              <a:t>which I then proved mathematically.</a:t>
            </a:r>
            <a:r>
              <a:rPr lang="en-US" dirty="0" smtClean="0"/>
              <a:t/>
            </a:r>
            <a:br>
              <a:rPr lang="en-US" dirty="0" smtClean="0"/>
            </a:br>
            <a:endParaRPr lang="en-US" dirty="0"/>
          </a:p>
        </p:txBody>
      </p:sp>
      <p:sp>
        <p:nvSpPr>
          <p:cNvPr id="532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3254" name="Rectangle 6"/>
          <p:cNvSpPr>
            <a:spLocks noChangeArrowheads="1"/>
          </p:cNvSpPr>
          <p:nvPr/>
        </p:nvSpPr>
        <p:spPr bwMode="auto">
          <a:xfrm>
            <a:off x="0" y="1047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3255" name="Rectangle 7"/>
          <p:cNvSpPr>
            <a:spLocks noChangeArrowheads="1"/>
          </p:cNvSpPr>
          <p:nvPr/>
        </p:nvSpPr>
        <p:spPr bwMode="auto">
          <a:xfrm>
            <a:off x="0" y="1768688"/>
            <a:ext cx="91440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325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0658" name="Object 2"/>
          <p:cNvGraphicFramePr>
            <a:graphicFrameLocks noChangeAspect="1"/>
          </p:cNvGraphicFramePr>
          <p:nvPr/>
        </p:nvGraphicFramePr>
        <p:xfrm>
          <a:off x="334963" y="3048000"/>
          <a:ext cx="7742237" cy="1833563"/>
        </p:xfrm>
        <a:graphic>
          <a:graphicData uri="http://schemas.openxmlformats.org/presentationml/2006/ole">
            <p:oleObj spid="_x0000_s70658" name="Equation" r:id="rId3" imgW="3136680" imgH="698400" progId="Equation.3">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04800"/>
            <a:ext cx="9144000" cy="6553200"/>
          </a:xfrm>
        </p:spPr>
        <p:txBody>
          <a:bodyPr>
            <a:normAutofit fontScale="90000"/>
          </a:bodyPr>
          <a:lstStyle/>
          <a:p>
            <a:pPr algn="l"/>
            <a:r>
              <a:rPr lang="en-US" sz="2400" dirty="0" smtClean="0"/>
              <a:t/>
            </a:r>
            <a:br>
              <a:rPr lang="en-US" sz="2400" dirty="0" smtClean="0"/>
            </a:br>
            <a:r>
              <a:rPr lang="en-US" sz="2400" dirty="0" smtClean="0"/>
              <a:t/>
            </a:r>
            <a:br>
              <a:rPr lang="en-US" sz="2400" dirty="0" smtClean="0"/>
            </a:br>
            <a:r>
              <a:rPr lang="en-US" sz="2400" dirty="0" smtClean="0"/>
              <a:t>   </a:t>
            </a:r>
            <a:r>
              <a:rPr lang="en-US" sz="3100" dirty="0" smtClean="0"/>
              <a:t>However, the simply-looking series</a:t>
            </a:r>
            <a:br>
              <a:rPr lang="en-US" sz="3100" dirty="0" smtClean="0"/>
            </a:br>
            <a:r>
              <a:rPr lang="en-US" sz="3100" dirty="0" smtClean="0"/>
              <a:t>                                                           </a:t>
            </a:r>
            <a:br>
              <a:rPr lang="en-US" sz="3100" dirty="0" smtClean="0"/>
            </a:br>
            <a:r>
              <a:rPr lang="en-US" sz="3100" dirty="0" smtClean="0"/>
              <a:t>   is hard to evaluate.</a:t>
            </a:r>
            <a:br>
              <a:rPr lang="en-US" sz="3100" dirty="0" smtClean="0"/>
            </a:br>
            <a:r>
              <a:rPr lang="en-US" sz="3100" dirty="0" smtClean="0"/>
              <a:t/>
            </a:r>
            <a:br>
              <a:rPr lang="en-US" sz="3100" dirty="0" smtClean="0"/>
            </a:br>
            <a:r>
              <a:rPr lang="en-US" sz="3100" dirty="0" smtClean="0"/>
              <a:t>  </a:t>
            </a:r>
            <a:r>
              <a:rPr lang="en-US" sz="3100" u="sng" dirty="0" smtClean="0"/>
              <a:t>Possible strategy</a:t>
            </a:r>
            <a:r>
              <a:rPr lang="en-US" sz="3100" dirty="0" smtClean="0"/>
              <a:t>: Use a Computer Algebra System to find </a:t>
            </a:r>
            <a:br>
              <a:rPr lang="en-US" sz="3100" dirty="0" smtClean="0"/>
            </a:br>
            <a:r>
              <a:rPr lang="en-US" sz="3100" dirty="0" smtClean="0"/>
              <a:t>  another (integer) relation </a:t>
            </a:r>
            <a:br>
              <a:rPr lang="en-US" sz="3100" dirty="0" smtClean="0"/>
            </a:br>
            <a:r>
              <a:rPr lang="en-US" sz="3100" dirty="0" smtClean="0"/>
              <a:t/>
            </a:r>
            <a:br>
              <a:rPr lang="en-US" sz="3100" dirty="0" smtClean="0"/>
            </a:br>
            <a:r>
              <a:rPr lang="en-US" sz="3100" dirty="0" smtClean="0"/>
              <a:t/>
            </a:r>
            <a:br>
              <a:rPr lang="en-US" sz="3100" dirty="0" smtClean="0"/>
            </a:br>
            <a:r>
              <a:rPr lang="en-US" sz="3100" dirty="0" smtClean="0"/>
              <a:t>  among                                 </a:t>
            </a:r>
            <a:br>
              <a:rPr lang="en-US" sz="3100" dirty="0" smtClean="0"/>
            </a:br>
            <a:r>
              <a:rPr lang="en-US" sz="3100" dirty="0" smtClean="0"/>
              <a:t/>
            </a:r>
            <a:br>
              <a:rPr lang="en-US" sz="3100" dirty="0" smtClean="0"/>
            </a:br>
            <a:r>
              <a:rPr lang="en-US" sz="3100" dirty="0" smtClean="0"/>
              <a:t> </a:t>
            </a:r>
            <a:br>
              <a:rPr lang="en-US" sz="3100" dirty="0" smtClean="0"/>
            </a:br>
            <a:r>
              <a:rPr lang="en-US" sz="3100" dirty="0" smtClean="0"/>
              <a:t>  which when coupled with a mathematical proof yields   </a:t>
            </a:r>
            <a:br>
              <a:rPr lang="en-US" sz="3100" dirty="0" smtClean="0"/>
            </a:br>
            <a:r>
              <a:rPr lang="en-US" sz="3100" dirty="0" smtClean="0"/>
              <a:t>  an Euler-type representation for         .</a:t>
            </a:r>
            <a:r>
              <a:rPr lang="en-US" sz="2700" dirty="0" smtClean="0"/>
              <a:t/>
            </a:r>
            <a:br>
              <a:rPr lang="en-US" sz="2700" dirty="0" smtClean="0"/>
            </a:br>
            <a:endParaRPr lang="en-US" sz="2700" dirty="0"/>
          </a:p>
        </p:txBody>
      </p:sp>
      <p:sp>
        <p:nvSpPr>
          <p:cNvPr id="532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325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3253" name="Rectangle 5"/>
          <p:cNvSpPr>
            <a:spLocks noChangeArrowheads="1"/>
          </p:cNvSpPr>
          <p:nvPr/>
        </p:nvSpPr>
        <p:spPr bwMode="auto">
          <a:xfrm>
            <a:off x="0" y="2095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32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325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nvGraphicFramePr>
        <p:xfrm>
          <a:off x="5410200" y="762000"/>
          <a:ext cx="3124200" cy="838200"/>
        </p:xfrm>
        <a:graphic>
          <a:graphicData uri="http://schemas.openxmlformats.org/presentationml/2006/ole">
            <p:oleObj spid="_x0000_s34818" name="Equation" r:id="rId3" imgW="1650960" imgH="431640" progId="Equation.3">
              <p:embed/>
            </p:oleObj>
          </a:graphicData>
        </a:graphic>
      </p:graphicFrame>
      <p:graphicFrame>
        <p:nvGraphicFramePr>
          <p:cNvPr id="17" name="Object 16"/>
          <p:cNvGraphicFramePr>
            <a:graphicFrameLocks noChangeAspect="1"/>
          </p:cNvGraphicFramePr>
          <p:nvPr/>
        </p:nvGraphicFramePr>
        <p:xfrm>
          <a:off x="1295400" y="4114800"/>
          <a:ext cx="6172200" cy="1524000"/>
        </p:xfrm>
        <a:graphic>
          <a:graphicData uri="http://schemas.openxmlformats.org/presentationml/2006/ole">
            <p:oleObj spid="_x0000_s34819" name="Equation" r:id="rId4" imgW="1917360" imgH="672840" progId="Equation.3">
              <p:embed/>
            </p:oleObj>
          </a:graphicData>
        </a:graphic>
      </p:graphicFrame>
      <p:graphicFrame>
        <p:nvGraphicFramePr>
          <p:cNvPr id="10" name="Object 9"/>
          <p:cNvGraphicFramePr>
            <a:graphicFrameLocks noChangeAspect="1"/>
          </p:cNvGraphicFramePr>
          <p:nvPr/>
        </p:nvGraphicFramePr>
        <p:xfrm>
          <a:off x="5105400" y="6172200"/>
          <a:ext cx="457200" cy="355600"/>
        </p:xfrm>
        <a:graphic>
          <a:graphicData uri="http://schemas.openxmlformats.org/presentationml/2006/ole">
            <p:oleObj spid="_x0000_s34820" name="Equation" r:id="rId5" imgW="317160" imgH="203040" progId="Equation.3">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762000"/>
            <a:ext cx="6324600" cy="461665"/>
          </a:xfrm>
          <a:prstGeom prst="rect">
            <a:avLst/>
          </a:prstGeom>
          <a:noFill/>
        </p:spPr>
        <p:txBody>
          <a:bodyPr wrap="square" rtlCol="0">
            <a:spAutoFit/>
          </a:bodyPr>
          <a:lstStyle/>
          <a:p>
            <a:r>
              <a:rPr lang="en-US" sz="2400" dirty="0" smtClean="0"/>
              <a:t>The completed zeta function is defined by</a:t>
            </a:r>
            <a:endParaRPr lang="en-US" sz="2400" dirty="0"/>
          </a:p>
        </p:txBody>
      </p:sp>
      <p:graphicFrame>
        <p:nvGraphicFramePr>
          <p:cNvPr id="3" name="Object 2"/>
          <p:cNvGraphicFramePr>
            <a:graphicFrameLocks noChangeAspect="1"/>
          </p:cNvGraphicFramePr>
          <p:nvPr/>
        </p:nvGraphicFramePr>
        <p:xfrm>
          <a:off x="914400" y="1295400"/>
          <a:ext cx="7772400" cy="1524000"/>
        </p:xfrm>
        <a:graphic>
          <a:graphicData uri="http://schemas.openxmlformats.org/presentationml/2006/ole">
            <p:oleObj spid="_x0000_s55298" name="Equation" r:id="rId3" imgW="1828800" imgH="419040" progId="">
              <p:embed/>
            </p:oleObj>
          </a:graphicData>
        </a:graphic>
      </p:graphicFrame>
      <p:sp>
        <p:nvSpPr>
          <p:cNvPr id="4" name="TextBox 3"/>
          <p:cNvSpPr txBox="1"/>
          <p:nvPr/>
        </p:nvSpPr>
        <p:spPr>
          <a:xfrm>
            <a:off x="685800" y="2743200"/>
            <a:ext cx="5791200" cy="738664"/>
          </a:xfrm>
          <a:prstGeom prst="rect">
            <a:avLst/>
          </a:prstGeom>
          <a:noFill/>
        </p:spPr>
        <p:txBody>
          <a:bodyPr wrap="square" rtlCol="0">
            <a:spAutoFit/>
          </a:bodyPr>
          <a:lstStyle/>
          <a:p>
            <a:r>
              <a:rPr lang="en-US" sz="2400" b="1" dirty="0" smtClean="0"/>
              <a:t>Some properties:</a:t>
            </a:r>
          </a:p>
          <a:p>
            <a:endParaRPr lang="en-US" dirty="0"/>
          </a:p>
        </p:txBody>
      </p:sp>
      <p:graphicFrame>
        <p:nvGraphicFramePr>
          <p:cNvPr id="5" name="Object 4"/>
          <p:cNvGraphicFramePr>
            <a:graphicFrameLocks noChangeAspect="1"/>
          </p:cNvGraphicFramePr>
          <p:nvPr/>
        </p:nvGraphicFramePr>
        <p:xfrm>
          <a:off x="914400" y="3200400"/>
          <a:ext cx="2476500" cy="533400"/>
        </p:xfrm>
        <a:graphic>
          <a:graphicData uri="http://schemas.openxmlformats.org/presentationml/2006/ole">
            <p:oleObj spid="_x0000_s55299" name="Equation" r:id="rId4" imgW="914400" imgH="203040" progId="">
              <p:embed/>
            </p:oleObj>
          </a:graphicData>
        </a:graphic>
      </p:graphicFrame>
      <p:sp>
        <p:nvSpPr>
          <p:cNvPr id="7" name="TextBox 6"/>
          <p:cNvSpPr txBox="1"/>
          <p:nvPr/>
        </p:nvSpPr>
        <p:spPr>
          <a:xfrm>
            <a:off x="838200" y="3733800"/>
            <a:ext cx="6400800" cy="1200329"/>
          </a:xfrm>
          <a:prstGeom prst="rect">
            <a:avLst/>
          </a:prstGeom>
          <a:noFill/>
        </p:spPr>
        <p:txBody>
          <a:bodyPr wrap="square" rtlCol="0">
            <a:spAutoFit/>
          </a:bodyPr>
          <a:lstStyle/>
          <a:p>
            <a:r>
              <a:rPr lang="en-US" sz="2400" dirty="0" smtClean="0"/>
              <a:t>Entire</a:t>
            </a:r>
          </a:p>
          <a:p>
            <a:r>
              <a:rPr lang="en-US" sz="2400" dirty="0" smtClean="0"/>
              <a:t>of order one and infinite type</a:t>
            </a:r>
          </a:p>
          <a:p>
            <a:r>
              <a:rPr lang="en-US" sz="2400" dirty="0" smtClean="0"/>
              <a:t>(and so) has infinitely many zeros</a:t>
            </a:r>
            <a:endParaRPr lang="en-US" sz="2400" dirty="0"/>
          </a:p>
        </p:txBody>
      </p:sp>
      <p:sp>
        <p:nvSpPr>
          <p:cNvPr id="8" name="TextBox 7"/>
          <p:cNvSpPr txBox="1"/>
          <p:nvPr/>
        </p:nvSpPr>
        <p:spPr>
          <a:xfrm>
            <a:off x="609600" y="5334000"/>
            <a:ext cx="8077200" cy="830997"/>
          </a:xfrm>
          <a:prstGeom prst="rect">
            <a:avLst/>
          </a:prstGeom>
          <a:noFill/>
        </p:spPr>
        <p:txBody>
          <a:bodyPr wrap="square" rtlCol="0">
            <a:spAutoFit/>
          </a:bodyPr>
          <a:lstStyle/>
          <a:p>
            <a:r>
              <a:rPr lang="en-US" sz="2400" b="1" dirty="0" smtClean="0">
                <a:solidFill>
                  <a:srgbClr val="FF0000"/>
                </a:solidFill>
              </a:rPr>
              <a:t>RH can be stated as :</a:t>
            </a:r>
          </a:p>
          <a:p>
            <a:r>
              <a:rPr lang="en-US" sz="2400" b="1" dirty="0" smtClean="0"/>
              <a:t>All zeros of      are on the critical line Re(z)=1/2</a:t>
            </a:r>
            <a:endParaRPr lang="en-US" sz="2400" b="1" dirty="0"/>
          </a:p>
        </p:txBody>
      </p:sp>
      <p:graphicFrame>
        <p:nvGraphicFramePr>
          <p:cNvPr id="17412" name="Object 4"/>
          <p:cNvGraphicFramePr>
            <a:graphicFrameLocks noChangeAspect="1"/>
          </p:cNvGraphicFramePr>
          <p:nvPr/>
        </p:nvGraphicFramePr>
        <p:xfrm>
          <a:off x="2286000" y="5638800"/>
          <a:ext cx="457200" cy="609600"/>
        </p:xfrm>
        <a:graphic>
          <a:graphicData uri="http://schemas.openxmlformats.org/presentationml/2006/ole">
            <p:oleObj spid="_x0000_s55300" name="Equation" r:id="rId5" imgW="126720" imgH="203040" progId="">
              <p:embed/>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990600"/>
          </a:xfrm>
        </p:spPr>
        <p:txBody>
          <a:bodyPr/>
          <a:lstStyle/>
          <a:p>
            <a:pPr algn="l"/>
            <a:r>
              <a:rPr lang="en-US" dirty="0" smtClean="0"/>
              <a:t>My plan:</a:t>
            </a:r>
            <a:endParaRPr lang="en-US" dirty="0"/>
          </a:p>
        </p:txBody>
      </p:sp>
      <p:sp>
        <p:nvSpPr>
          <p:cNvPr id="3" name="Subtitle 2"/>
          <p:cNvSpPr>
            <a:spLocks noGrp="1"/>
          </p:cNvSpPr>
          <p:nvPr>
            <p:ph type="subTitle" idx="1"/>
          </p:nvPr>
        </p:nvSpPr>
        <p:spPr>
          <a:xfrm>
            <a:off x="457200" y="3200400"/>
            <a:ext cx="2667000" cy="1066800"/>
          </a:xfrm>
        </p:spPr>
        <p:txBody>
          <a:bodyPr>
            <a:normAutofit/>
          </a:bodyPr>
          <a:lstStyle/>
          <a:p>
            <a:pPr algn="l"/>
            <a:r>
              <a:rPr lang="en-US" sz="2000" dirty="0" smtClean="0"/>
              <a:t>Zeta function				</a:t>
            </a:r>
            <a:endParaRPr lang="en-US" sz="2000" dirty="0"/>
          </a:p>
        </p:txBody>
      </p:sp>
      <p:sp>
        <p:nvSpPr>
          <p:cNvPr id="5" name="Right Arrow 4"/>
          <p:cNvSpPr/>
          <p:nvPr/>
        </p:nvSpPr>
        <p:spPr>
          <a:xfrm>
            <a:off x="3276600" y="32004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029200" y="3276600"/>
            <a:ext cx="3276600" cy="381000"/>
          </a:xfrm>
          <a:prstGeom prst="rect">
            <a:avLst/>
          </a:prstGeom>
          <a:noFill/>
        </p:spPr>
        <p:txBody>
          <a:bodyPr wrap="square" rtlCol="0">
            <a:spAutoFit/>
          </a:bodyPr>
          <a:lstStyle/>
          <a:p>
            <a:r>
              <a:rPr lang="en-US" dirty="0" smtClean="0"/>
              <a:t>Completed zeta function </a:t>
            </a:r>
            <a:endParaRPr lang="en-US" dirty="0"/>
          </a:p>
        </p:txBody>
      </p:sp>
      <p:sp>
        <p:nvSpPr>
          <p:cNvPr id="7" name="Down Arrow 6"/>
          <p:cNvSpPr/>
          <p:nvPr/>
        </p:nvSpPr>
        <p:spPr>
          <a:xfrm>
            <a:off x="6096000" y="3886200"/>
            <a:ext cx="53340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953000" y="4572000"/>
            <a:ext cx="4191000" cy="646331"/>
          </a:xfrm>
          <a:prstGeom prst="rect">
            <a:avLst/>
          </a:prstGeom>
          <a:noFill/>
        </p:spPr>
        <p:txBody>
          <a:bodyPr wrap="square" rtlCol="0">
            <a:spAutoFit/>
          </a:bodyPr>
          <a:lstStyle/>
          <a:p>
            <a:r>
              <a:rPr lang="en-US" dirty="0" smtClean="0"/>
              <a:t>Product representation of </a:t>
            </a:r>
          </a:p>
          <a:p>
            <a:r>
              <a:rPr lang="en-US" dirty="0" smtClean="0"/>
              <a:t>completed zeta function   </a:t>
            </a:r>
            <a:endParaRPr lang="en-US" dirty="0"/>
          </a:p>
        </p:txBody>
      </p:sp>
      <p:sp>
        <p:nvSpPr>
          <p:cNvPr id="9" name="Left Arrow 8"/>
          <p:cNvSpPr/>
          <p:nvPr/>
        </p:nvSpPr>
        <p:spPr>
          <a:xfrm>
            <a:off x="3429000" y="4572000"/>
            <a:ext cx="914400" cy="5334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304800" y="4648200"/>
            <a:ext cx="3048000" cy="646331"/>
          </a:xfrm>
          <a:prstGeom prst="rect">
            <a:avLst/>
          </a:prstGeom>
          <a:noFill/>
        </p:spPr>
        <p:txBody>
          <a:bodyPr wrap="square" rtlCol="0">
            <a:spAutoFit/>
          </a:bodyPr>
          <a:lstStyle/>
          <a:p>
            <a:r>
              <a:rPr lang="en-US" dirty="0" smtClean="0"/>
              <a:t>Product representation of  zeta function </a:t>
            </a:r>
            <a:endParaRPr lang="en-US" dirty="0"/>
          </a:p>
        </p:txBody>
      </p:sp>
    </p:spTree>
    <p:custDataLst>
      <p:tags r:id="rId1"/>
    </p:custData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strVal val="#ppt_w*0.70"/>
                                          </p:val>
                                        </p:tav>
                                        <p:tav tm="100000">
                                          <p:val>
                                            <p:strVal val="#ppt_w"/>
                                          </p:val>
                                        </p:tav>
                                      </p:tavLst>
                                    </p:anim>
                                    <p:anim calcmode="lin" valueType="num">
                                      <p:cBhvr>
                                        <p:cTn id="21" dur="1000" fill="hold"/>
                                        <p:tgtEl>
                                          <p:spTgt spid="6"/>
                                        </p:tgtEl>
                                        <p:attrNameLst>
                                          <p:attrName>ppt_h</p:attrName>
                                        </p:attrNameLst>
                                      </p:cBhvr>
                                      <p:tavLst>
                                        <p:tav tm="0">
                                          <p:val>
                                            <p:strVal val="#ppt_h"/>
                                          </p:val>
                                        </p:tav>
                                        <p:tav tm="100000">
                                          <p:val>
                                            <p:strVal val="#ppt_h"/>
                                          </p:val>
                                        </p:tav>
                                      </p:tavLst>
                                    </p:anim>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ppt_x"/>
                                          </p:val>
                                        </p:tav>
                                        <p:tav tm="100000">
                                          <p:val>
                                            <p:strVal val="#ppt_x"/>
                                          </p:val>
                                        </p:tav>
                                      </p:tavLst>
                                    </p:anim>
                                    <p:anim calcmode="lin" valueType="num">
                                      <p:cBhvr additive="base">
                                        <p:cTn id="2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0.70"/>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1000" fill="hold"/>
                                        <p:tgtEl>
                                          <p:spTgt spid="10"/>
                                        </p:tgtEl>
                                        <p:attrNameLst>
                                          <p:attrName>ppt_w</p:attrName>
                                        </p:attrNameLst>
                                      </p:cBhvr>
                                      <p:tavLst>
                                        <p:tav tm="0">
                                          <p:val>
                                            <p:strVal val="#ppt_w*0.70"/>
                                          </p:val>
                                        </p:tav>
                                        <p:tav tm="100000">
                                          <p:val>
                                            <p:strVal val="#ppt_w"/>
                                          </p:val>
                                        </p:tav>
                                      </p:tavLst>
                                    </p:anim>
                                    <p:anim calcmode="lin" valueType="num">
                                      <p:cBhvr>
                                        <p:cTn id="47" dur="1000" fill="hold"/>
                                        <p:tgtEl>
                                          <p:spTgt spid="10"/>
                                        </p:tgtEl>
                                        <p:attrNameLst>
                                          <p:attrName>ppt_h</p:attrName>
                                        </p:attrNameLst>
                                      </p:cBhvr>
                                      <p:tavLst>
                                        <p:tav tm="0">
                                          <p:val>
                                            <p:strVal val="#ppt_h"/>
                                          </p:val>
                                        </p:tav>
                                        <p:tav tm="100000">
                                          <p:val>
                                            <p:strVal val="#ppt_h"/>
                                          </p:val>
                                        </p:tav>
                                      </p:tavLst>
                                    </p:anim>
                                    <p:animEffect transition="in" filter="fade">
                                      <p:cBhvr>
                                        <p:cTn id="4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p:bldP spid="7" grpId="0" animBg="1"/>
      <p:bldP spid="8" grpId="0"/>
      <p:bldP spid="9"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3400" y="1143000"/>
            <a:ext cx="7010400" cy="461665"/>
          </a:xfrm>
          <a:prstGeom prst="rect">
            <a:avLst/>
          </a:prstGeom>
          <a:noFill/>
        </p:spPr>
        <p:txBody>
          <a:bodyPr wrap="square" rtlCol="0">
            <a:spAutoFit/>
          </a:bodyPr>
          <a:lstStyle/>
          <a:p>
            <a:r>
              <a:rPr lang="en-US" sz="2400" u="sng" dirty="0" smtClean="0"/>
              <a:t>Let me find a canonical representation of         </a:t>
            </a:r>
            <a:r>
              <a:rPr lang="en-US" sz="2400" b="1" dirty="0" smtClean="0"/>
              <a:t>:</a:t>
            </a:r>
            <a:endParaRPr lang="en-US" sz="2400" b="1" dirty="0"/>
          </a:p>
        </p:txBody>
      </p:sp>
      <p:graphicFrame>
        <p:nvGraphicFramePr>
          <p:cNvPr id="4" name="Object 3"/>
          <p:cNvGraphicFramePr>
            <a:graphicFrameLocks noChangeAspect="1"/>
          </p:cNvGraphicFramePr>
          <p:nvPr/>
        </p:nvGraphicFramePr>
        <p:xfrm>
          <a:off x="6096000" y="1143000"/>
          <a:ext cx="609600" cy="381000"/>
        </p:xfrm>
        <a:graphic>
          <a:graphicData uri="http://schemas.openxmlformats.org/presentationml/2006/ole">
            <p:oleObj spid="_x0000_s29698" name="Equation" r:id="rId3" imgW="317160" imgH="203040" progId="">
              <p:embed/>
            </p:oleObj>
          </a:graphicData>
        </a:graphic>
      </p:graphicFrame>
      <p:sp>
        <p:nvSpPr>
          <p:cNvPr id="8" name="TextBox 7"/>
          <p:cNvSpPr txBox="1"/>
          <p:nvPr/>
        </p:nvSpPr>
        <p:spPr>
          <a:xfrm>
            <a:off x="533400" y="1600200"/>
            <a:ext cx="8382000" cy="461665"/>
          </a:xfrm>
          <a:prstGeom prst="rect">
            <a:avLst/>
          </a:prstGeom>
          <a:noFill/>
        </p:spPr>
        <p:txBody>
          <a:bodyPr wrap="square" rtlCol="0">
            <a:spAutoFit/>
          </a:bodyPr>
          <a:lstStyle/>
          <a:p>
            <a:r>
              <a:rPr lang="en-US" sz="2400" dirty="0" smtClean="0"/>
              <a:t>Since the zeta function has a simple pole at </a:t>
            </a:r>
            <a:r>
              <a:rPr lang="en-US" sz="2400" i="1" dirty="0" smtClean="0"/>
              <a:t>z=1 </a:t>
            </a:r>
            <a:r>
              <a:rPr lang="en-US" sz="2400" dirty="0" smtClean="0"/>
              <a:t>with residue 1,         </a:t>
            </a:r>
            <a:endParaRPr lang="en-US" sz="2400" dirty="0"/>
          </a:p>
        </p:txBody>
      </p:sp>
      <p:graphicFrame>
        <p:nvGraphicFramePr>
          <p:cNvPr id="9" name="Object 8"/>
          <p:cNvGraphicFramePr>
            <a:graphicFrameLocks noChangeAspect="1"/>
          </p:cNvGraphicFramePr>
          <p:nvPr/>
        </p:nvGraphicFramePr>
        <p:xfrm>
          <a:off x="2057400" y="1905000"/>
          <a:ext cx="2038350" cy="741219"/>
        </p:xfrm>
        <a:graphic>
          <a:graphicData uri="http://schemas.openxmlformats.org/presentationml/2006/ole">
            <p:oleObj spid="_x0000_s29701" name="Equation" r:id="rId4" imgW="545760" imgH="393480" progId="">
              <p:embed/>
            </p:oleObj>
          </a:graphicData>
        </a:graphic>
      </p:graphicFrame>
      <p:sp>
        <p:nvSpPr>
          <p:cNvPr id="11" name="TextBox 10"/>
          <p:cNvSpPr txBox="1"/>
          <p:nvPr/>
        </p:nvSpPr>
        <p:spPr>
          <a:xfrm>
            <a:off x="381000" y="2438400"/>
            <a:ext cx="8534400" cy="830997"/>
          </a:xfrm>
          <a:prstGeom prst="rect">
            <a:avLst/>
          </a:prstGeom>
          <a:noFill/>
        </p:spPr>
        <p:txBody>
          <a:bodyPr wrap="square" rtlCol="0">
            <a:spAutoFit/>
          </a:bodyPr>
          <a:lstStyle/>
          <a:p>
            <a:r>
              <a:rPr lang="en-US" sz="2400" dirty="0" smtClean="0"/>
              <a:t>Using the functional equation of the completed zeta function,</a:t>
            </a:r>
          </a:p>
          <a:p>
            <a:r>
              <a:rPr lang="en-US" sz="2400" dirty="0" smtClean="0"/>
              <a:t>  </a:t>
            </a:r>
            <a:endParaRPr lang="en-US" sz="2400" dirty="0"/>
          </a:p>
        </p:txBody>
      </p:sp>
      <p:graphicFrame>
        <p:nvGraphicFramePr>
          <p:cNvPr id="29703" name="Object 7"/>
          <p:cNvGraphicFramePr>
            <a:graphicFrameLocks noChangeAspect="1"/>
          </p:cNvGraphicFramePr>
          <p:nvPr/>
        </p:nvGraphicFramePr>
        <p:xfrm>
          <a:off x="3048000" y="2971800"/>
          <a:ext cx="990600" cy="660400"/>
        </p:xfrm>
        <a:graphic>
          <a:graphicData uri="http://schemas.openxmlformats.org/presentationml/2006/ole">
            <p:oleObj spid="_x0000_s29703" name="Equation" r:id="rId5" imgW="571320" imgH="393480" progId="">
              <p:embed/>
            </p:oleObj>
          </a:graphicData>
        </a:graphic>
      </p:graphicFrame>
      <p:graphicFrame>
        <p:nvGraphicFramePr>
          <p:cNvPr id="29704" name="Object 8"/>
          <p:cNvGraphicFramePr>
            <a:graphicFrameLocks noChangeAspect="1"/>
          </p:cNvGraphicFramePr>
          <p:nvPr/>
        </p:nvGraphicFramePr>
        <p:xfrm>
          <a:off x="609600" y="4038600"/>
          <a:ext cx="4572000" cy="1066800"/>
        </p:xfrm>
        <a:graphic>
          <a:graphicData uri="http://schemas.openxmlformats.org/presentationml/2006/ole">
            <p:oleObj spid="_x0000_s29704" name="Equation" r:id="rId6" imgW="1854000" imgH="444240" progId="">
              <p:embed/>
            </p:oleObj>
          </a:graphicData>
        </a:graphic>
      </p:graphicFrame>
      <p:sp>
        <p:nvSpPr>
          <p:cNvPr id="12" name="Rectangle 11"/>
          <p:cNvSpPr/>
          <p:nvPr/>
        </p:nvSpPr>
        <p:spPr>
          <a:xfrm>
            <a:off x="457200" y="5105400"/>
            <a:ext cx="8458200" cy="1569660"/>
          </a:xfrm>
          <a:prstGeom prst="rect">
            <a:avLst/>
          </a:prstGeom>
        </p:spPr>
        <p:txBody>
          <a:bodyPr wrap="square">
            <a:spAutoFit/>
          </a:bodyPr>
          <a:lstStyle/>
          <a:p>
            <a:r>
              <a:rPr lang="en-US" sz="2400" dirty="0" smtClean="0"/>
              <a:t>where</a:t>
            </a:r>
            <a:r>
              <a:rPr lang="en-US" dirty="0" smtClean="0"/>
              <a:t>           </a:t>
            </a:r>
            <a:r>
              <a:rPr lang="en-US" sz="2400" dirty="0" smtClean="0"/>
              <a:t>are the non-zero zeros of the completed zeta function  and hence, using </a:t>
            </a:r>
            <a:r>
              <a:rPr lang="en-US" sz="2400" smtClean="0"/>
              <a:t>the definition </a:t>
            </a:r>
            <a:r>
              <a:rPr lang="en-US" sz="2400" dirty="0" smtClean="0"/>
              <a:t>of the completed zeta function, are the non-trivial zeros of the zeta function and </a:t>
            </a:r>
            <a:r>
              <a:rPr lang="en-US" sz="2400" i="1" dirty="0" smtClean="0"/>
              <a:t>A</a:t>
            </a:r>
            <a:r>
              <a:rPr lang="en-US" sz="2400" dirty="0" smtClean="0"/>
              <a:t> and </a:t>
            </a:r>
            <a:r>
              <a:rPr lang="en-US" sz="2400" i="1" dirty="0" smtClean="0"/>
              <a:t>B </a:t>
            </a:r>
            <a:r>
              <a:rPr lang="en-US" sz="2400" dirty="0" smtClean="0"/>
              <a:t> are complex constants.</a:t>
            </a:r>
            <a:endParaRPr lang="en-US" sz="2400" dirty="0"/>
          </a:p>
        </p:txBody>
      </p:sp>
      <p:graphicFrame>
        <p:nvGraphicFramePr>
          <p:cNvPr id="29705" name="Object 9"/>
          <p:cNvGraphicFramePr>
            <a:graphicFrameLocks noChangeAspect="1"/>
          </p:cNvGraphicFramePr>
          <p:nvPr/>
        </p:nvGraphicFramePr>
        <p:xfrm>
          <a:off x="1295400" y="5105400"/>
          <a:ext cx="762000" cy="477838"/>
        </p:xfrm>
        <a:graphic>
          <a:graphicData uri="http://schemas.openxmlformats.org/presentationml/2006/ole">
            <p:oleObj spid="_x0000_s29705" name="Equation" r:id="rId7" imgW="291960" imgH="228600" progId="">
              <p:embed/>
            </p:oleObj>
          </a:graphicData>
        </a:graphic>
      </p:graphicFrame>
      <p:sp>
        <p:nvSpPr>
          <p:cNvPr id="14" name="TextBox 13"/>
          <p:cNvSpPr txBox="1"/>
          <p:nvPr/>
        </p:nvSpPr>
        <p:spPr>
          <a:xfrm>
            <a:off x="685800" y="3581400"/>
            <a:ext cx="990600" cy="461665"/>
          </a:xfrm>
          <a:prstGeom prst="rect">
            <a:avLst/>
          </a:prstGeom>
          <a:noFill/>
        </p:spPr>
        <p:txBody>
          <a:bodyPr wrap="square" rtlCol="0">
            <a:spAutoFit/>
          </a:bodyPr>
          <a:lstStyle/>
          <a:p>
            <a:r>
              <a:rPr lang="en-US" sz="2400" dirty="0" smtClean="0"/>
              <a:t>Then</a:t>
            </a:r>
            <a:endParaRPr lang="en-U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p:cNvGraphicFramePr>
            <a:graphicFrameLocks noChangeAspect="1"/>
          </p:cNvGraphicFramePr>
          <p:nvPr/>
        </p:nvGraphicFramePr>
        <p:xfrm>
          <a:off x="1600200" y="4114800"/>
          <a:ext cx="3352800" cy="901700"/>
        </p:xfrm>
        <a:graphic>
          <a:graphicData uri="http://schemas.openxmlformats.org/presentationml/2006/ole">
            <p:oleObj spid="_x0000_s30724" name="Equation" r:id="rId3" imgW="1358640" imgH="444240" progId="">
              <p:embed/>
            </p:oleObj>
          </a:graphicData>
        </a:graphic>
      </p:graphicFrame>
      <p:sp>
        <p:nvSpPr>
          <p:cNvPr id="8" name="TextBox 7"/>
          <p:cNvSpPr txBox="1"/>
          <p:nvPr/>
        </p:nvSpPr>
        <p:spPr>
          <a:xfrm>
            <a:off x="762000" y="5029200"/>
            <a:ext cx="1752600" cy="461665"/>
          </a:xfrm>
          <a:prstGeom prst="rect">
            <a:avLst/>
          </a:prstGeom>
          <a:noFill/>
        </p:spPr>
        <p:txBody>
          <a:bodyPr wrap="square" rtlCol="0">
            <a:spAutoFit/>
          </a:bodyPr>
          <a:lstStyle/>
          <a:p>
            <a:r>
              <a:rPr lang="en-US" sz="2400" dirty="0" smtClean="0"/>
              <a:t>Then</a:t>
            </a:r>
            <a:endParaRPr lang="en-US" sz="2400" dirty="0"/>
          </a:p>
        </p:txBody>
      </p:sp>
      <p:graphicFrame>
        <p:nvGraphicFramePr>
          <p:cNvPr id="30725" name="Object 5"/>
          <p:cNvGraphicFramePr>
            <a:graphicFrameLocks noChangeAspect="1"/>
          </p:cNvGraphicFramePr>
          <p:nvPr/>
        </p:nvGraphicFramePr>
        <p:xfrm>
          <a:off x="1524000" y="5562600"/>
          <a:ext cx="3667125" cy="901700"/>
        </p:xfrm>
        <a:graphic>
          <a:graphicData uri="http://schemas.openxmlformats.org/presentationml/2006/ole">
            <p:oleObj spid="_x0000_s30725" name="Equation" r:id="rId4" imgW="1485720" imgH="444240" progId="">
              <p:embed/>
            </p:oleObj>
          </a:graphicData>
        </a:graphic>
      </p:graphicFrame>
      <p:graphicFrame>
        <p:nvGraphicFramePr>
          <p:cNvPr id="30726" name="Object 6"/>
          <p:cNvGraphicFramePr>
            <a:graphicFrameLocks noChangeAspect="1"/>
          </p:cNvGraphicFramePr>
          <p:nvPr/>
        </p:nvGraphicFramePr>
        <p:xfrm>
          <a:off x="4800600" y="685800"/>
          <a:ext cx="838200" cy="622300"/>
        </p:xfrm>
        <a:graphic>
          <a:graphicData uri="http://schemas.openxmlformats.org/presentationml/2006/ole">
            <p:oleObj spid="_x0000_s30726" name="Equation" r:id="rId5" imgW="444240" imgH="393480" progId="">
              <p:embed/>
            </p:oleObj>
          </a:graphicData>
        </a:graphic>
      </p:graphicFrame>
      <p:sp>
        <p:nvSpPr>
          <p:cNvPr id="11" name="Rectangle 10"/>
          <p:cNvSpPr/>
          <p:nvPr/>
        </p:nvSpPr>
        <p:spPr>
          <a:xfrm>
            <a:off x="685800" y="762000"/>
            <a:ext cx="7367763" cy="461665"/>
          </a:xfrm>
          <a:prstGeom prst="rect">
            <a:avLst/>
          </a:prstGeom>
        </p:spPr>
        <p:txBody>
          <a:bodyPr wrap="square">
            <a:spAutoFit/>
          </a:bodyPr>
          <a:lstStyle/>
          <a:p>
            <a:r>
              <a:rPr lang="en-US" sz="2400" dirty="0" smtClean="0"/>
              <a:t>Now              implies that                         and so</a:t>
            </a:r>
            <a:endParaRPr lang="en-US" sz="2400" dirty="0"/>
          </a:p>
        </p:txBody>
      </p:sp>
      <p:graphicFrame>
        <p:nvGraphicFramePr>
          <p:cNvPr id="30727" name="Object 7"/>
          <p:cNvGraphicFramePr>
            <a:graphicFrameLocks noChangeAspect="1"/>
          </p:cNvGraphicFramePr>
          <p:nvPr/>
        </p:nvGraphicFramePr>
        <p:xfrm>
          <a:off x="1447800" y="762000"/>
          <a:ext cx="838200" cy="533400"/>
        </p:xfrm>
        <a:graphic>
          <a:graphicData uri="http://schemas.openxmlformats.org/presentationml/2006/ole">
            <p:oleObj spid="_x0000_s30727" name="Equation" r:id="rId6" imgW="571320" imgH="393480" progId="">
              <p:embed/>
            </p:oleObj>
          </a:graphicData>
        </a:graphic>
      </p:graphicFrame>
      <p:graphicFrame>
        <p:nvGraphicFramePr>
          <p:cNvPr id="30728" name="Object 8"/>
          <p:cNvGraphicFramePr>
            <a:graphicFrameLocks noChangeAspect="1"/>
          </p:cNvGraphicFramePr>
          <p:nvPr/>
        </p:nvGraphicFramePr>
        <p:xfrm>
          <a:off x="1722438" y="1371600"/>
          <a:ext cx="4068762" cy="1098169"/>
        </p:xfrm>
        <a:graphic>
          <a:graphicData uri="http://schemas.openxmlformats.org/presentationml/2006/ole">
            <p:oleObj spid="_x0000_s30728" name="Equation" r:id="rId7" imgW="1828800" imgH="444240" progId="">
              <p:embed/>
            </p:oleObj>
          </a:graphicData>
        </a:graphic>
      </p:graphicFrame>
      <p:sp>
        <p:nvSpPr>
          <p:cNvPr id="14" name="TextBox 13"/>
          <p:cNvSpPr txBox="1"/>
          <p:nvPr/>
        </p:nvSpPr>
        <p:spPr>
          <a:xfrm>
            <a:off x="609600" y="3733800"/>
            <a:ext cx="3505200" cy="461665"/>
          </a:xfrm>
          <a:prstGeom prst="rect">
            <a:avLst/>
          </a:prstGeom>
          <a:noFill/>
        </p:spPr>
        <p:txBody>
          <a:bodyPr wrap="square" rtlCol="0">
            <a:spAutoFit/>
          </a:bodyPr>
          <a:lstStyle/>
          <a:p>
            <a:r>
              <a:rPr lang="en-US" sz="2400" dirty="0" smtClean="0"/>
              <a:t>Consider the product</a:t>
            </a:r>
            <a:r>
              <a:rPr lang="en-US" dirty="0" smtClean="0"/>
              <a:t> </a:t>
            </a:r>
            <a:endParaRPr lang="en-US" dirty="0"/>
          </a:p>
        </p:txBody>
      </p:sp>
      <p:graphicFrame>
        <p:nvGraphicFramePr>
          <p:cNvPr id="30729" name="Object 9"/>
          <p:cNvGraphicFramePr>
            <a:graphicFrameLocks noChangeAspect="1"/>
          </p:cNvGraphicFramePr>
          <p:nvPr/>
        </p:nvGraphicFramePr>
        <p:xfrm>
          <a:off x="4191000" y="2286000"/>
          <a:ext cx="2209800" cy="679938"/>
        </p:xfrm>
        <a:graphic>
          <a:graphicData uri="http://schemas.openxmlformats.org/presentationml/2006/ole">
            <p:oleObj spid="_x0000_s30729" name="Equation" r:id="rId8" imgW="545760" imgH="393480" progId="">
              <p:embed/>
            </p:oleObj>
          </a:graphicData>
        </a:graphic>
      </p:graphicFrame>
      <p:sp>
        <p:nvSpPr>
          <p:cNvPr id="16" name="TextBox 15"/>
          <p:cNvSpPr txBox="1"/>
          <p:nvPr/>
        </p:nvSpPr>
        <p:spPr>
          <a:xfrm>
            <a:off x="6705600" y="2438400"/>
            <a:ext cx="1828800" cy="461665"/>
          </a:xfrm>
          <a:prstGeom prst="rect">
            <a:avLst/>
          </a:prstGeom>
          <a:noFill/>
        </p:spPr>
        <p:txBody>
          <a:bodyPr wrap="square" rtlCol="0">
            <a:spAutoFit/>
          </a:bodyPr>
          <a:lstStyle/>
          <a:p>
            <a:r>
              <a:rPr lang="en-US" sz="2400" dirty="0" smtClean="0"/>
              <a:t>leads to </a:t>
            </a:r>
            <a:endParaRPr lang="en-US" sz="2400" dirty="0"/>
          </a:p>
        </p:txBody>
      </p:sp>
      <p:sp>
        <p:nvSpPr>
          <p:cNvPr id="17" name="TextBox 16"/>
          <p:cNvSpPr txBox="1"/>
          <p:nvPr/>
        </p:nvSpPr>
        <p:spPr>
          <a:xfrm>
            <a:off x="609600" y="2362200"/>
            <a:ext cx="3962400" cy="461665"/>
          </a:xfrm>
          <a:prstGeom prst="rect">
            <a:avLst/>
          </a:prstGeom>
          <a:noFill/>
        </p:spPr>
        <p:txBody>
          <a:bodyPr wrap="square" rtlCol="0">
            <a:spAutoFit/>
          </a:bodyPr>
          <a:lstStyle/>
          <a:p>
            <a:r>
              <a:rPr lang="en-US" sz="2400" dirty="0" smtClean="0"/>
              <a:t>The effort to find  </a:t>
            </a:r>
            <a:r>
              <a:rPr lang="en-US" sz="2400" i="1" dirty="0" smtClean="0"/>
              <a:t>B </a:t>
            </a:r>
            <a:r>
              <a:rPr lang="en-US" sz="2400" dirty="0" smtClean="0"/>
              <a:t>using </a:t>
            </a:r>
            <a:endParaRPr lang="en-US" sz="2400" dirty="0"/>
          </a:p>
        </p:txBody>
      </p:sp>
      <p:graphicFrame>
        <p:nvGraphicFramePr>
          <p:cNvPr id="30730" name="Object 10"/>
          <p:cNvGraphicFramePr>
            <a:graphicFrameLocks noChangeAspect="1"/>
          </p:cNvGraphicFramePr>
          <p:nvPr/>
        </p:nvGraphicFramePr>
        <p:xfrm>
          <a:off x="1398588" y="2971800"/>
          <a:ext cx="3603625" cy="901700"/>
        </p:xfrm>
        <a:graphic>
          <a:graphicData uri="http://schemas.openxmlformats.org/presentationml/2006/ole">
            <p:oleObj spid="_x0000_s30730" name="Equation" r:id="rId9" imgW="1460160" imgH="444240" progId="">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838200"/>
            <a:ext cx="1600200" cy="461665"/>
          </a:xfrm>
          <a:prstGeom prst="rect">
            <a:avLst/>
          </a:prstGeom>
          <a:noFill/>
        </p:spPr>
        <p:txBody>
          <a:bodyPr wrap="square" rtlCol="0">
            <a:spAutoFit/>
          </a:bodyPr>
          <a:lstStyle/>
          <a:p>
            <a:r>
              <a:rPr lang="en-US" sz="2400" dirty="0" smtClean="0"/>
              <a:t>Therefore</a:t>
            </a:r>
            <a:endParaRPr lang="en-US" sz="2400" dirty="0"/>
          </a:p>
        </p:txBody>
      </p:sp>
      <p:graphicFrame>
        <p:nvGraphicFramePr>
          <p:cNvPr id="5" name="Object 4"/>
          <p:cNvGraphicFramePr>
            <a:graphicFrameLocks noChangeAspect="1"/>
          </p:cNvGraphicFramePr>
          <p:nvPr/>
        </p:nvGraphicFramePr>
        <p:xfrm>
          <a:off x="1231900" y="1371600"/>
          <a:ext cx="5397500" cy="1295400"/>
        </p:xfrm>
        <a:graphic>
          <a:graphicData uri="http://schemas.openxmlformats.org/presentationml/2006/ole">
            <p:oleObj spid="_x0000_s31747" name="Equation" r:id="rId3" imgW="2120760" imgH="444240" progId="">
              <p:embed/>
            </p:oleObj>
          </a:graphicData>
        </a:graphic>
      </p:graphicFrame>
      <p:sp>
        <p:nvSpPr>
          <p:cNvPr id="11" name="TextBox 10"/>
          <p:cNvSpPr txBox="1"/>
          <p:nvPr/>
        </p:nvSpPr>
        <p:spPr>
          <a:xfrm>
            <a:off x="914400" y="3352800"/>
            <a:ext cx="7315200" cy="461665"/>
          </a:xfrm>
          <a:prstGeom prst="rect">
            <a:avLst/>
          </a:prstGeom>
          <a:noFill/>
        </p:spPr>
        <p:txBody>
          <a:bodyPr wrap="square" rtlCol="0">
            <a:spAutoFit/>
          </a:bodyPr>
          <a:lstStyle/>
          <a:p>
            <a:r>
              <a:rPr lang="en-US" sz="2400" dirty="0" smtClean="0"/>
              <a:t>But                implies that                     and as a result</a:t>
            </a:r>
            <a:endParaRPr lang="en-US" sz="2400" dirty="0"/>
          </a:p>
        </p:txBody>
      </p:sp>
      <p:graphicFrame>
        <p:nvGraphicFramePr>
          <p:cNvPr id="31752" name="Object 8"/>
          <p:cNvGraphicFramePr>
            <a:graphicFrameLocks noChangeAspect="1"/>
          </p:cNvGraphicFramePr>
          <p:nvPr/>
        </p:nvGraphicFramePr>
        <p:xfrm>
          <a:off x="1600200" y="3352800"/>
          <a:ext cx="1066800" cy="514350"/>
        </p:xfrm>
        <a:graphic>
          <a:graphicData uri="http://schemas.openxmlformats.org/presentationml/2006/ole">
            <p:oleObj spid="_x0000_s31752" name="Equation" r:id="rId4" imgW="545760" imgH="393480" progId="">
              <p:embed/>
            </p:oleObj>
          </a:graphicData>
        </a:graphic>
      </p:graphicFrame>
      <p:graphicFrame>
        <p:nvGraphicFramePr>
          <p:cNvPr id="13" name="Object 12"/>
          <p:cNvGraphicFramePr>
            <a:graphicFrameLocks noChangeAspect="1"/>
          </p:cNvGraphicFramePr>
          <p:nvPr/>
        </p:nvGraphicFramePr>
        <p:xfrm>
          <a:off x="4343400" y="3352800"/>
          <a:ext cx="1371600" cy="457200"/>
        </p:xfrm>
        <a:graphic>
          <a:graphicData uri="http://schemas.openxmlformats.org/presentationml/2006/ole">
            <p:oleObj spid="_x0000_s31753" name="Equation" r:id="rId5" imgW="482400" imgH="228600" progId="">
              <p:embed/>
            </p:oleObj>
          </a:graphicData>
        </a:graphic>
      </p:graphicFrame>
      <p:graphicFrame>
        <p:nvGraphicFramePr>
          <p:cNvPr id="31754" name="Object 10"/>
          <p:cNvGraphicFramePr>
            <a:graphicFrameLocks noChangeAspect="1"/>
          </p:cNvGraphicFramePr>
          <p:nvPr/>
        </p:nvGraphicFramePr>
        <p:xfrm>
          <a:off x="1219200" y="4495800"/>
          <a:ext cx="6096000" cy="1676400"/>
        </p:xfrm>
        <a:graphic>
          <a:graphicData uri="http://schemas.openxmlformats.org/presentationml/2006/ole">
            <p:oleObj spid="_x0000_s31754" name="Equation" r:id="rId6" imgW="1777680" imgH="444240" progId="">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nvGraphicFramePr>
        <p:xfrm>
          <a:off x="1981200" y="1981200"/>
          <a:ext cx="3962400" cy="990600"/>
        </p:xfrm>
        <a:graphic>
          <a:graphicData uri="http://schemas.openxmlformats.org/presentationml/2006/ole">
            <p:oleObj spid="_x0000_s18435" name="Equation" r:id="rId3" imgW="1777680" imgH="444240" progId="">
              <p:embed/>
            </p:oleObj>
          </a:graphicData>
        </a:graphic>
      </p:graphicFrame>
      <p:graphicFrame>
        <p:nvGraphicFramePr>
          <p:cNvPr id="5" name="Object 4"/>
          <p:cNvGraphicFramePr>
            <a:graphicFrameLocks noChangeAspect="1"/>
          </p:cNvGraphicFramePr>
          <p:nvPr/>
        </p:nvGraphicFramePr>
        <p:xfrm>
          <a:off x="1752600" y="3657600"/>
          <a:ext cx="3886200" cy="1483282"/>
        </p:xfrm>
        <a:graphic>
          <a:graphicData uri="http://schemas.openxmlformats.org/presentationml/2006/ole">
            <p:oleObj spid="_x0000_s18436" name="Equation" r:id="rId4" imgW="1663560" imgH="634680" progId="">
              <p:embed/>
            </p:oleObj>
          </a:graphicData>
        </a:graphic>
      </p:graphicFrame>
      <p:sp>
        <p:nvSpPr>
          <p:cNvPr id="6" name="TextBox 5"/>
          <p:cNvSpPr txBox="1"/>
          <p:nvPr/>
        </p:nvSpPr>
        <p:spPr>
          <a:xfrm>
            <a:off x="1600200" y="1371600"/>
            <a:ext cx="5105400" cy="461665"/>
          </a:xfrm>
          <a:prstGeom prst="rect">
            <a:avLst/>
          </a:prstGeom>
          <a:noFill/>
        </p:spPr>
        <p:txBody>
          <a:bodyPr wrap="square" rtlCol="0">
            <a:spAutoFit/>
          </a:bodyPr>
          <a:lstStyle/>
          <a:p>
            <a:r>
              <a:rPr lang="en-US" sz="2400" dirty="0" smtClean="0"/>
              <a:t>I have just shown that</a:t>
            </a:r>
            <a:endParaRPr lang="en-US" sz="2400" dirty="0"/>
          </a:p>
        </p:txBody>
      </p:sp>
      <p:sp>
        <p:nvSpPr>
          <p:cNvPr id="7" name="TextBox 6"/>
          <p:cNvSpPr txBox="1"/>
          <p:nvPr/>
        </p:nvSpPr>
        <p:spPr>
          <a:xfrm>
            <a:off x="1600200" y="3124200"/>
            <a:ext cx="4495800" cy="461665"/>
          </a:xfrm>
          <a:prstGeom prst="rect">
            <a:avLst/>
          </a:prstGeom>
          <a:noFill/>
        </p:spPr>
        <p:txBody>
          <a:bodyPr wrap="square" rtlCol="0">
            <a:spAutoFit/>
          </a:bodyPr>
          <a:lstStyle/>
          <a:p>
            <a:r>
              <a:rPr lang="en-US" sz="2400" dirty="0" smtClean="0"/>
              <a:t>which together with </a:t>
            </a:r>
            <a:endParaRPr lang="en-US" sz="2400" dirty="0"/>
          </a:p>
        </p:txBody>
      </p:sp>
      <p:sp>
        <p:nvSpPr>
          <p:cNvPr id="8" name="TextBox 7"/>
          <p:cNvSpPr txBox="1"/>
          <p:nvPr/>
        </p:nvSpPr>
        <p:spPr>
          <a:xfrm>
            <a:off x="914400" y="5105400"/>
            <a:ext cx="7772400" cy="461665"/>
          </a:xfrm>
          <a:prstGeom prst="rect">
            <a:avLst/>
          </a:prstGeom>
          <a:noFill/>
        </p:spPr>
        <p:txBody>
          <a:bodyPr wrap="square" rtlCol="0">
            <a:spAutoFit/>
          </a:bodyPr>
          <a:lstStyle/>
          <a:p>
            <a:r>
              <a:rPr lang="en-US" sz="2400" dirty="0" smtClean="0"/>
              <a:t>yields</a:t>
            </a:r>
            <a:r>
              <a:rPr lang="en-US" dirty="0" smtClean="0"/>
              <a:t>  </a:t>
            </a:r>
            <a:r>
              <a:rPr lang="en-US" sz="2400" dirty="0" smtClean="0"/>
              <a:t>the following interesting </a:t>
            </a:r>
            <a:r>
              <a:rPr lang="en-US" sz="2400" smtClean="0"/>
              <a:t>explicit representation:</a:t>
            </a:r>
            <a:endParaRPr 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nvGraphicFramePr>
        <p:xfrm>
          <a:off x="228600" y="3200400"/>
          <a:ext cx="990601" cy="533400"/>
        </p:xfrm>
        <a:graphic>
          <a:graphicData uri="http://schemas.openxmlformats.org/presentationml/2006/ole">
            <p:oleObj spid="_x0000_s25602" name="Equation" r:id="rId4" imgW="444240" imgH="203040" progId="">
              <p:embed/>
            </p:oleObj>
          </a:graphicData>
        </a:graphic>
      </p:graphicFrame>
      <p:graphicFrame>
        <p:nvGraphicFramePr>
          <p:cNvPr id="7" name="Object 6"/>
          <p:cNvGraphicFramePr>
            <a:graphicFrameLocks noChangeAspect="1"/>
          </p:cNvGraphicFramePr>
          <p:nvPr/>
        </p:nvGraphicFramePr>
        <p:xfrm>
          <a:off x="1295399" y="3048000"/>
          <a:ext cx="589935" cy="762000"/>
        </p:xfrm>
        <a:graphic>
          <a:graphicData uri="http://schemas.openxmlformats.org/presentationml/2006/ole">
            <p:oleObj spid="_x0000_s25604" name="Equation" r:id="rId5" imgW="330120" imgH="393480" progId="">
              <p:embed/>
            </p:oleObj>
          </a:graphicData>
        </a:graphic>
      </p:graphicFrame>
      <p:graphicFrame>
        <p:nvGraphicFramePr>
          <p:cNvPr id="9" name="Object 8"/>
          <p:cNvGraphicFramePr>
            <a:graphicFrameLocks noChangeAspect="1"/>
          </p:cNvGraphicFramePr>
          <p:nvPr/>
        </p:nvGraphicFramePr>
        <p:xfrm>
          <a:off x="1981200" y="2971800"/>
          <a:ext cx="457200" cy="645459"/>
        </p:xfrm>
        <a:graphic>
          <a:graphicData uri="http://schemas.openxmlformats.org/presentationml/2006/ole">
            <p:oleObj spid="_x0000_s25605" name="Equation" r:id="rId6" imgW="215640" imgH="304560" progId="">
              <p:embed/>
            </p:oleObj>
          </a:graphicData>
        </a:graphic>
      </p:graphicFrame>
      <p:graphicFrame>
        <p:nvGraphicFramePr>
          <p:cNvPr id="11" name="Object 10"/>
          <p:cNvGraphicFramePr>
            <a:graphicFrameLocks noChangeAspect="1"/>
          </p:cNvGraphicFramePr>
          <p:nvPr/>
        </p:nvGraphicFramePr>
        <p:xfrm>
          <a:off x="2438400" y="2971800"/>
          <a:ext cx="1506070" cy="762000"/>
        </p:xfrm>
        <a:graphic>
          <a:graphicData uri="http://schemas.openxmlformats.org/presentationml/2006/ole">
            <p:oleObj spid="_x0000_s25606" name="Equation" r:id="rId7" imgW="723600" imgH="431640" progId="">
              <p:embed/>
            </p:oleObj>
          </a:graphicData>
        </a:graphic>
      </p:graphicFrame>
      <p:graphicFrame>
        <p:nvGraphicFramePr>
          <p:cNvPr id="13" name="Object 12"/>
          <p:cNvGraphicFramePr>
            <a:graphicFrameLocks noChangeAspect="1"/>
          </p:cNvGraphicFramePr>
          <p:nvPr/>
        </p:nvGraphicFramePr>
        <p:xfrm>
          <a:off x="3962400" y="2971800"/>
          <a:ext cx="1600200" cy="763954"/>
        </p:xfrm>
        <a:graphic>
          <a:graphicData uri="http://schemas.openxmlformats.org/presentationml/2006/ole">
            <p:oleObj spid="_x0000_s25607" name="Equation" r:id="rId8" imgW="495000" imgH="431640" progId="">
              <p:embed/>
            </p:oleObj>
          </a:graphicData>
        </a:graphic>
      </p:graphicFrame>
      <p:graphicFrame>
        <p:nvGraphicFramePr>
          <p:cNvPr id="15" name="Object 14"/>
          <p:cNvGraphicFramePr>
            <a:graphicFrameLocks noChangeAspect="1"/>
          </p:cNvGraphicFramePr>
          <p:nvPr/>
        </p:nvGraphicFramePr>
        <p:xfrm>
          <a:off x="5486400" y="2971800"/>
          <a:ext cx="1600200" cy="800100"/>
        </p:xfrm>
        <a:graphic>
          <a:graphicData uri="http://schemas.openxmlformats.org/presentationml/2006/ole">
            <p:oleObj spid="_x0000_s25608" name="Equation" r:id="rId9" imgW="558720" imgH="419040" progId="">
              <p:embed/>
            </p:oleObj>
          </a:graphicData>
        </a:graphic>
      </p:graphicFrame>
      <p:graphicFrame>
        <p:nvGraphicFramePr>
          <p:cNvPr id="17" name="Object 16"/>
          <p:cNvGraphicFramePr>
            <a:graphicFrameLocks noChangeAspect="1"/>
          </p:cNvGraphicFramePr>
          <p:nvPr/>
        </p:nvGraphicFramePr>
        <p:xfrm>
          <a:off x="7015163" y="2971800"/>
          <a:ext cx="1744662" cy="990600"/>
        </p:xfrm>
        <a:graphic>
          <a:graphicData uri="http://schemas.openxmlformats.org/presentationml/2006/ole">
            <p:oleObj spid="_x0000_s25609" name="Equation" r:id="rId10" imgW="596880" imgH="431640" progId="">
              <p:embed/>
            </p:oleObj>
          </a:graphicData>
        </a:graphic>
      </p:graphicFrame>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ppt_x"/>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strips(downLeft)">
                                      <p:cBhvr>
                                        <p:cTn id="26" dur="20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2000" fill="hold"/>
                                        <p:tgtEl>
                                          <p:spTgt spid="13"/>
                                        </p:tgtEl>
                                        <p:attrNameLst>
                                          <p:attrName>ppt_x</p:attrName>
                                        </p:attrNameLst>
                                      </p:cBhvr>
                                      <p:tavLst>
                                        <p:tav tm="0">
                                          <p:val>
                                            <p:strVal val="#ppt_x"/>
                                          </p:val>
                                        </p:tav>
                                        <p:tav tm="100000">
                                          <p:val>
                                            <p:strVal val="#ppt_x"/>
                                          </p:val>
                                        </p:tav>
                                      </p:tavLst>
                                    </p:anim>
                                    <p:anim calcmode="lin" valueType="num">
                                      <p:cBhvr additive="base">
                                        <p:cTn id="32"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ppt_x"/>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7"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2000" fill="hold"/>
                                        <p:tgtEl>
                                          <p:spTgt spid="17"/>
                                        </p:tgtEl>
                                        <p:attrNameLst>
                                          <p:attrName>ppt_x</p:attrName>
                                        </p:attrNameLst>
                                      </p:cBhvr>
                                      <p:tavLst>
                                        <p:tav tm="0">
                                          <p:val>
                                            <p:strVal val="#ppt_x"/>
                                          </p:val>
                                        </p:tav>
                                        <p:tav tm="100000">
                                          <p:val>
                                            <p:strVal val="#ppt_x"/>
                                          </p:val>
                                        </p:tav>
                                      </p:tavLst>
                                    </p:anim>
                                    <p:anim calcmode="lin" valueType="num">
                                      <p:cBhvr additive="base">
                                        <p:cTn id="44" dur="20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828800"/>
            <a:ext cx="8153400" cy="3170099"/>
          </a:xfrm>
          <a:prstGeom prst="rect">
            <a:avLst/>
          </a:prstGeom>
        </p:spPr>
        <p:txBody>
          <a:bodyPr wrap="square">
            <a:spAutoFit/>
          </a:bodyPr>
          <a:lstStyle/>
          <a:p>
            <a:r>
              <a:rPr lang="en-US" sz="4000" u="sng" dirty="0" smtClean="0"/>
              <a:t>Pleasant Surprise:</a:t>
            </a:r>
          </a:p>
          <a:p>
            <a:r>
              <a:rPr lang="en-US" sz="4000" dirty="0" smtClean="0"/>
              <a:t>Our discovered explicit representation above of the zeta function serves as a  generalization of  Wallis Formula:</a:t>
            </a:r>
            <a:endParaRPr lang="en-US" sz="40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US" dirty="0" smtClean="0"/>
              <a:t>Corollary:</a:t>
            </a:r>
            <a:endParaRPr lang="en-US" dirty="0"/>
          </a:p>
        </p:txBody>
      </p:sp>
      <p:sp>
        <p:nvSpPr>
          <p:cNvPr id="3" name="Subtitle 2"/>
          <p:cNvSpPr>
            <a:spLocks noGrp="1"/>
          </p:cNvSpPr>
          <p:nvPr>
            <p:ph type="subTitle" idx="1"/>
          </p:nvPr>
        </p:nvSpPr>
        <p:spPr>
          <a:xfrm>
            <a:off x="533400" y="5181600"/>
            <a:ext cx="6858000" cy="381000"/>
          </a:xfrm>
        </p:spPr>
        <p:txBody>
          <a:bodyPr>
            <a:normAutofit fontScale="85000" lnSpcReduction="20000"/>
          </a:bodyPr>
          <a:lstStyle/>
          <a:p>
            <a:pPr algn="l"/>
            <a:endParaRPr lang="en-US" dirty="0" smtClean="0"/>
          </a:p>
          <a:p>
            <a:pPr algn="l"/>
            <a:endParaRPr lang="en-US" dirty="0" smtClean="0"/>
          </a:p>
          <a:p>
            <a:pPr algn="l"/>
            <a:endParaRPr lang="en-US" dirty="0" smtClean="0"/>
          </a:p>
          <a:p>
            <a:pPr algn="l"/>
            <a:endParaRPr lang="en-US" dirty="0"/>
          </a:p>
        </p:txBody>
      </p:sp>
      <p:graphicFrame>
        <p:nvGraphicFramePr>
          <p:cNvPr id="4" name="Object 3"/>
          <p:cNvGraphicFramePr>
            <a:graphicFrameLocks noChangeAspect="1"/>
          </p:cNvGraphicFramePr>
          <p:nvPr/>
        </p:nvGraphicFramePr>
        <p:xfrm>
          <a:off x="2971800" y="3124200"/>
          <a:ext cx="2438400" cy="1003300"/>
        </p:xfrm>
        <a:graphic>
          <a:graphicData uri="http://schemas.openxmlformats.org/presentationml/2006/ole">
            <p:oleObj spid="_x0000_s27650" name="Equation" r:id="rId3" imgW="1015920" imgH="393480" progId="">
              <p:embed/>
            </p:oleObj>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Proof of corollary:</a:t>
            </a:r>
            <a:endParaRPr lang="en-US" dirty="0"/>
          </a:p>
        </p:txBody>
      </p:sp>
      <p:sp>
        <p:nvSpPr>
          <p:cNvPr id="3" name="Content Placeholder 2"/>
          <p:cNvSpPr>
            <a:spLocks noGrp="1"/>
          </p:cNvSpPr>
          <p:nvPr>
            <p:ph idx="1"/>
          </p:nvPr>
        </p:nvSpPr>
        <p:spPr>
          <a:xfrm>
            <a:off x="457200" y="1935480"/>
            <a:ext cx="8458200" cy="4389120"/>
          </a:xfrm>
        </p:spPr>
        <p:txBody>
          <a:bodyPr/>
          <a:lstStyle/>
          <a:p>
            <a:pPr>
              <a:buNone/>
            </a:pPr>
            <a:r>
              <a:rPr lang="en-US" dirty="0" smtClean="0"/>
              <a:t>For                           we can rewrite the representation as:</a:t>
            </a:r>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buNone/>
            </a:pPr>
            <a:r>
              <a:rPr lang="en-US" dirty="0" smtClean="0"/>
              <a:t>The result now follows using                               . </a:t>
            </a:r>
          </a:p>
          <a:p>
            <a:pPr>
              <a:buNone/>
            </a:pPr>
            <a:endParaRPr lang="en-US" dirty="0" smtClean="0"/>
          </a:p>
          <a:p>
            <a:pPr>
              <a:buNone/>
            </a:pPr>
            <a:r>
              <a:rPr lang="en-US" dirty="0" smtClean="0"/>
              <a:t> </a:t>
            </a:r>
            <a:endParaRPr lang="en-US" dirty="0"/>
          </a:p>
        </p:txBody>
      </p:sp>
      <p:graphicFrame>
        <p:nvGraphicFramePr>
          <p:cNvPr id="4" name="Object 3"/>
          <p:cNvGraphicFramePr>
            <a:graphicFrameLocks noChangeAspect="1"/>
          </p:cNvGraphicFramePr>
          <p:nvPr/>
        </p:nvGraphicFramePr>
        <p:xfrm>
          <a:off x="1295400" y="1981200"/>
          <a:ext cx="1828800" cy="431800"/>
        </p:xfrm>
        <a:graphic>
          <a:graphicData uri="http://schemas.openxmlformats.org/presentationml/2006/ole">
            <p:oleObj spid="_x0000_s97282" name="Equation" r:id="rId3" imgW="774360" imgH="203040" progId="Equation.3">
              <p:embed/>
            </p:oleObj>
          </a:graphicData>
        </a:graphic>
      </p:graphicFrame>
      <p:graphicFrame>
        <p:nvGraphicFramePr>
          <p:cNvPr id="5" name="Object 4"/>
          <p:cNvGraphicFramePr>
            <a:graphicFrameLocks noChangeAspect="1"/>
          </p:cNvGraphicFramePr>
          <p:nvPr/>
        </p:nvGraphicFramePr>
        <p:xfrm>
          <a:off x="431800" y="2743200"/>
          <a:ext cx="7289800" cy="1905000"/>
        </p:xfrm>
        <a:graphic>
          <a:graphicData uri="http://schemas.openxmlformats.org/presentationml/2006/ole">
            <p:oleObj spid="_x0000_s97283" name="Equation" r:id="rId4" imgW="3606480" imgH="939600" progId="Equation.3">
              <p:embed/>
            </p:oleObj>
          </a:graphicData>
        </a:graphic>
      </p:graphicFrame>
      <p:graphicFrame>
        <p:nvGraphicFramePr>
          <p:cNvPr id="6" name="Object 5"/>
          <p:cNvGraphicFramePr>
            <a:graphicFrameLocks noChangeAspect="1"/>
          </p:cNvGraphicFramePr>
          <p:nvPr/>
        </p:nvGraphicFramePr>
        <p:xfrm>
          <a:off x="4941888" y="4876800"/>
          <a:ext cx="2003425" cy="533400"/>
        </p:xfrm>
        <a:graphic>
          <a:graphicData uri="http://schemas.openxmlformats.org/presentationml/2006/ole">
            <p:oleObj spid="_x0000_s97284" name="Equation" r:id="rId5" imgW="1091880" imgH="279360" progId="Equation.3">
              <p:embed/>
            </p:oleObj>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143000"/>
            <a:ext cx="8686800" cy="4401205"/>
          </a:xfrm>
          <a:prstGeom prst="rect">
            <a:avLst/>
          </a:prstGeom>
        </p:spPr>
        <p:txBody>
          <a:bodyPr wrap="square">
            <a:spAutoFit/>
          </a:bodyPr>
          <a:lstStyle/>
          <a:p>
            <a:r>
              <a:rPr lang="en-US" sz="4000" b="1" dirty="0" smtClean="0"/>
              <a:t>3) </a:t>
            </a:r>
            <a:r>
              <a:rPr lang="en-US" sz="4000" b="1" dirty="0" err="1" smtClean="0"/>
              <a:t>Goldbach</a:t>
            </a:r>
            <a:r>
              <a:rPr lang="en-US" sz="4000" b="1" dirty="0" smtClean="0"/>
              <a:t> Conjecture </a:t>
            </a:r>
          </a:p>
          <a:p>
            <a:pPr>
              <a:buNone/>
            </a:pPr>
            <a:r>
              <a:rPr lang="en-US" sz="4000" b="1" dirty="0" smtClean="0"/>
              <a:t>    (</a:t>
            </a:r>
            <a:r>
              <a:rPr lang="en-US" sz="4000" dirty="0" smtClean="0"/>
              <a:t>in a letter to Euler in 1742 </a:t>
            </a:r>
            <a:r>
              <a:rPr lang="en-US" sz="4000" b="1" dirty="0" smtClean="0"/>
              <a:t>): </a:t>
            </a:r>
          </a:p>
          <a:p>
            <a:r>
              <a:rPr lang="en-US" sz="4000" dirty="0" smtClean="0"/>
              <a:t>    Every natural number &gt; 5 is a sum of                       </a:t>
            </a:r>
          </a:p>
          <a:p>
            <a:r>
              <a:rPr lang="en-US" sz="4000" dirty="0" smtClean="0"/>
              <a:t>    3 primes.</a:t>
            </a:r>
          </a:p>
          <a:p>
            <a:pPr>
              <a:buNone/>
            </a:pPr>
            <a:r>
              <a:rPr lang="en-US" sz="4000" dirty="0" smtClean="0"/>
              <a:t>    </a:t>
            </a:r>
            <a:r>
              <a:rPr lang="en-US" sz="4000" b="1" dirty="0" smtClean="0"/>
              <a:t>Euler</a:t>
            </a:r>
            <a:r>
              <a:rPr lang="en-US" sz="4000" dirty="0" smtClean="0"/>
              <a:t> believed it and phrased it as:</a:t>
            </a:r>
            <a:endParaRPr lang="en-US" sz="4000" b="1" dirty="0" smtClean="0"/>
          </a:p>
          <a:p>
            <a:r>
              <a:rPr lang="en-US" sz="4000" dirty="0" smtClean="0"/>
              <a:t>    Every even number   &gt;  4  is a sum of </a:t>
            </a:r>
          </a:p>
          <a:p>
            <a:r>
              <a:rPr lang="en-US" sz="4000" dirty="0" smtClean="0"/>
              <a:t>    2 primes.</a:t>
            </a:r>
            <a:endParaRPr lang="en-US" sz="40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Nice Result:</a:t>
            </a:r>
            <a:endParaRPr lang="en-US" dirty="0"/>
          </a:p>
        </p:txBody>
      </p:sp>
      <p:sp>
        <p:nvSpPr>
          <p:cNvPr id="3" name="Content Placeholder 2"/>
          <p:cNvSpPr>
            <a:spLocks noGrp="1"/>
          </p:cNvSpPr>
          <p:nvPr>
            <p:ph idx="1"/>
          </p:nvPr>
        </p:nvSpPr>
        <p:spPr/>
        <p:txBody>
          <a:bodyPr/>
          <a:lstStyle/>
          <a:p>
            <a:pPr>
              <a:buNone/>
            </a:pPr>
            <a:r>
              <a:rPr lang="en-US" sz="4800" b="1" dirty="0" smtClean="0"/>
              <a:t>(Ivan M. )</a:t>
            </a:r>
            <a:r>
              <a:rPr lang="en-US" sz="4800" b="1" dirty="0" err="1" smtClean="0"/>
              <a:t>Vinogradov</a:t>
            </a:r>
            <a:r>
              <a:rPr lang="en-US" sz="4800" b="1" dirty="0" smtClean="0"/>
              <a:t> Theorem (1937):  </a:t>
            </a:r>
            <a:r>
              <a:rPr lang="en-US" sz="4800" dirty="0" smtClean="0"/>
              <a:t>Every sufficiently large ODD number    n&gt;N   is the sum of 3 primes:</a:t>
            </a:r>
          </a:p>
          <a:p>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09600"/>
            <a:ext cx="8915400" cy="5016758"/>
          </a:xfrm>
          <a:prstGeom prst="rect">
            <a:avLst/>
          </a:prstGeom>
        </p:spPr>
        <p:txBody>
          <a:bodyPr wrap="square">
            <a:spAutoFit/>
          </a:bodyPr>
          <a:lstStyle/>
          <a:p>
            <a:endParaRPr lang="en-US" sz="4000" dirty="0" smtClean="0"/>
          </a:p>
          <a:p>
            <a:r>
              <a:rPr lang="en-US" sz="4000" dirty="0" smtClean="0"/>
              <a:t>  Sufficiently large involves   </a:t>
            </a:r>
          </a:p>
          <a:p>
            <a:r>
              <a:rPr lang="en-US" sz="4000" dirty="0" smtClean="0"/>
              <a:t>  N=                   </a:t>
            </a:r>
            <a:r>
              <a:rPr lang="en-US" sz="4000" dirty="0" err="1" smtClean="0"/>
              <a:t>Brodozkin</a:t>
            </a:r>
            <a:r>
              <a:rPr lang="en-US" sz="4000" dirty="0" smtClean="0"/>
              <a:t> (</a:t>
            </a:r>
            <a:r>
              <a:rPr lang="en-US" sz="4000" dirty="0" err="1" smtClean="0"/>
              <a:t>Vinogradov</a:t>
            </a:r>
            <a:r>
              <a:rPr lang="en-US" sz="4000" dirty="0" smtClean="0"/>
              <a:t>         </a:t>
            </a:r>
          </a:p>
          <a:p>
            <a:r>
              <a:rPr lang="en-US" sz="4000" dirty="0" smtClean="0"/>
              <a:t>  student 1956), refined  to                                        </a:t>
            </a:r>
          </a:p>
          <a:p>
            <a:r>
              <a:rPr lang="en-US" sz="4000" dirty="0" smtClean="0"/>
              <a:t>  by Liu and  Wang (2002). </a:t>
            </a:r>
          </a:p>
          <a:p>
            <a:r>
              <a:rPr lang="en-US" sz="4000" dirty="0" smtClean="0"/>
              <a:t>  Still too large to be checked by  </a:t>
            </a:r>
          </a:p>
          <a:p>
            <a:r>
              <a:rPr lang="en-US" sz="4000" dirty="0" smtClean="0"/>
              <a:t>  computer.</a:t>
            </a:r>
          </a:p>
          <a:p>
            <a:r>
              <a:rPr lang="en-US" sz="4000" dirty="0" smtClean="0"/>
              <a:t>          </a:t>
            </a:r>
          </a:p>
        </p:txBody>
      </p:sp>
      <p:graphicFrame>
        <p:nvGraphicFramePr>
          <p:cNvPr id="79874" name="Object 2"/>
          <p:cNvGraphicFramePr>
            <a:graphicFrameLocks noChangeAspect="1"/>
          </p:cNvGraphicFramePr>
          <p:nvPr/>
        </p:nvGraphicFramePr>
        <p:xfrm>
          <a:off x="990600" y="1905000"/>
          <a:ext cx="1778000" cy="533400"/>
        </p:xfrm>
        <a:graphic>
          <a:graphicData uri="http://schemas.openxmlformats.org/presentationml/2006/ole">
            <p:oleObj spid="_x0000_s79874" name="Equation" r:id="rId3" imgW="761760" imgH="228600" progId="Equation.3">
              <p:embed/>
            </p:oleObj>
          </a:graphicData>
        </a:graphic>
      </p:graphicFrame>
      <p:graphicFrame>
        <p:nvGraphicFramePr>
          <p:cNvPr id="79875" name="Object 3"/>
          <p:cNvGraphicFramePr>
            <a:graphicFrameLocks noChangeAspect="1"/>
          </p:cNvGraphicFramePr>
          <p:nvPr/>
        </p:nvGraphicFramePr>
        <p:xfrm>
          <a:off x="5715000" y="2438400"/>
          <a:ext cx="1638300" cy="762000"/>
        </p:xfrm>
        <a:graphic>
          <a:graphicData uri="http://schemas.openxmlformats.org/presentationml/2006/ole">
            <p:oleObj spid="_x0000_s79875" name="Equation" r:id="rId4" imgW="545760" imgH="228600" progId="Equation.3">
              <p:embed/>
            </p:oleObj>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Surprise!</a:t>
            </a:r>
            <a:endParaRPr lang="en-US"/>
          </a:p>
        </p:txBody>
      </p:sp>
      <p:sp>
        <p:nvSpPr>
          <p:cNvPr id="3" name="Content Placeholder 2"/>
          <p:cNvSpPr>
            <a:spLocks noGrp="1"/>
          </p:cNvSpPr>
          <p:nvPr>
            <p:ph idx="1"/>
          </p:nvPr>
        </p:nvSpPr>
        <p:spPr/>
        <p:txBody>
          <a:bodyPr>
            <a:normAutofit/>
          </a:bodyPr>
          <a:lstStyle/>
          <a:p>
            <a:r>
              <a:rPr lang="en-US" sz="6000" dirty="0" smtClean="0"/>
              <a:t>Every odd number &gt; 5 can be written as the sum of 3 primes.</a:t>
            </a:r>
          </a:p>
          <a:p>
            <a:pPr>
              <a:buNone/>
            </a:pPr>
            <a:r>
              <a:rPr lang="en-US" dirty="0" smtClean="0"/>
              <a:t> (</a:t>
            </a:r>
            <a:r>
              <a:rPr lang="en-US" dirty="0" err="1" smtClean="0"/>
              <a:t>Harald</a:t>
            </a:r>
            <a:r>
              <a:rPr lang="en-US" dirty="0" smtClean="0"/>
              <a:t> </a:t>
            </a:r>
            <a:r>
              <a:rPr lang="en-US" dirty="0" err="1" smtClean="0"/>
              <a:t>Helfgott</a:t>
            </a:r>
            <a:r>
              <a:rPr lang="en-US" dirty="0" smtClean="0"/>
              <a:t> at </a:t>
            </a:r>
            <a:r>
              <a:rPr lang="en-US" dirty="0" err="1" smtClean="0"/>
              <a:t>École</a:t>
            </a:r>
            <a:r>
              <a:rPr lang="en-US" dirty="0" smtClean="0"/>
              <a:t> </a:t>
            </a:r>
            <a:r>
              <a:rPr lang="en-US" dirty="0" err="1" smtClean="0"/>
              <a:t>normale</a:t>
            </a:r>
            <a:r>
              <a:rPr lang="en-US" dirty="0" smtClean="0"/>
              <a:t> </a:t>
            </a:r>
            <a:r>
              <a:rPr lang="en-US" dirty="0" err="1" smtClean="0"/>
              <a:t>supérieure</a:t>
            </a:r>
            <a:r>
              <a:rPr lang="en-US" dirty="0" smtClean="0"/>
              <a:t>  and his May 13, 2013 133-page paper “Major arcs for </a:t>
            </a:r>
            <a:r>
              <a:rPr lang="en-US" dirty="0" err="1" smtClean="0"/>
              <a:t>Goldbach’s</a:t>
            </a:r>
            <a:r>
              <a:rPr lang="en-US" dirty="0" smtClean="0"/>
              <a:t> Theorem” available on arxiv.org):</a:t>
            </a:r>
          </a:p>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7346"/>
            <a:ext cx="9144000" cy="8556188"/>
          </a:xfrm>
          <a:prstGeom prst="rect">
            <a:avLst/>
          </a:prstGeom>
        </p:spPr>
        <p:txBody>
          <a:bodyPr wrap="square">
            <a:spAutoFit/>
          </a:bodyPr>
          <a:lstStyle/>
          <a:p>
            <a:endParaRPr lang="en-US" dirty="0" smtClean="0"/>
          </a:p>
          <a:p>
            <a:endParaRPr lang="en-US" dirty="0" smtClean="0"/>
          </a:p>
          <a:p>
            <a:endParaRPr lang="en-US" dirty="0" smtClean="0"/>
          </a:p>
          <a:p>
            <a:r>
              <a:rPr lang="en-US" sz="4000" u="sng" dirty="0" smtClean="0"/>
              <a:t>Summary:  </a:t>
            </a:r>
            <a:r>
              <a:rPr lang="en-US" sz="4000" dirty="0" err="1" smtClean="0"/>
              <a:t>Helfgott</a:t>
            </a:r>
            <a:r>
              <a:rPr lang="en-US" sz="4000" dirty="0" smtClean="0"/>
              <a:t> success was the result of refining the N in </a:t>
            </a:r>
            <a:r>
              <a:rPr lang="en-US" sz="4000" dirty="0" err="1" smtClean="0"/>
              <a:t>Vinogradov</a:t>
            </a:r>
            <a:r>
              <a:rPr lang="en-US" sz="4000" dirty="0" smtClean="0"/>
              <a:t> Theorem to                       (much smaller than               )  and the help of Platt, Numerical Verification of the Ternary </a:t>
            </a:r>
            <a:r>
              <a:rPr lang="en-US" sz="4000" dirty="0" err="1" smtClean="0"/>
              <a:t>Goldbach</a:t>
            </a:r>
            <a:r>
              <a:rPr lang="en-US" sz="4000" dirty="0" smtClean="0"/>
              <a:t> Conjecture up to                    ,  Experimental Mathematics, Volume 22, Issue 4, 2013. </a:t>
            </a:r>
          </a:p>
          <a:p>
            <a:endParaRPr lang="en-US" sz="2800" dirty="0" smtClean="0"/>
          </a:p>
          <a:p>
            <a:endParaRPr lang="en-US" sz="2800" dirty="0" smtClean="0"/>
          </a:p>
          <a:p>
            <a:endParaRPr lang="en-US" sz="4000" dirty="0" smtClean="0"/>
          </a:p>
          <a:p>
            <a:endParaRPr lang="en-US" sz="4000" dirty="0" smtClean="0"/>
          </a:p>
          <a:p>
            <a:r>
              <a:rPr lang="en-US" sz="4000" dirty="0" smtClean="0"/>
              <a:t>                           </a:t>
            </a:r>
            <a:endParaRPr lang="en-US" sz="4000" dirty="0"/>
          </a:p>
        </p:txBody>
      </p:sp>
      <p:graphicFrame>
        <p:nvGraphicFramePr>
          <p:cNvPr id="4" name="Object 3"/>
          <p:cNvGraphicFramePr>
            <a:graphicFrameLocks noChangeAspect="1"/>
          </p:cNvGraphicFramePr>
          <p:nvPr/>
        </p:nvGraphicFramePr>
        <p:xfrm>
          <a:off x="2667000" y="2286000"/>
          <a:ext cx="2819400" cy="685800"/>
        </p:xfrm>
        <a:graphic>
          <a:graphicData uri="http://schemas.openxmlformats.org/presentationml/2006/ole">
            <p:oleObj spid="_x0000_s77827" name="Equation" r:id="rId3" imgW="723600" imgH="228600" progId="Equation.3">
              <p:embed/>
            </p:oleObj>
          </a:graphicData>
        </a:graphic>
      </p:graphicFrame>
      <p:graphicFrame>
        <p:nvGraphicFramePr>
          <p:cNvPr id="5" name="Object 4"/>
          <p:cNvGraphicFramePr>
            <a:graphicFrameLocks noChangeAspect="1"/>
          </p:cNvGraphicFramePr>
          <p:nvPr/>
        </p:nvGraphicFramePr>
        <p:xfrm>
          <a:off x="1371600" y="2895600"/>
          <a:ext cx="1638300" cy="685800"/>
        </p:xfrm>
        <a:graphic>
          <a:graphicData uri="http://schemas.openxmlformats.org/presentationml/2006/ole">
            <p:oleObj spid="_x0000_s77828" name="Equation" r:id="rId4" imgW="545760" imgH="228600" progId="Equation.3">
              <p:embed/>
            </p:oleObj>
          </a:graphicData>
        </a:graphic>
      </p:graphicFrame>
      <p:graphicFrame>
        <p:nvGraphicFramePr>
          <p:cNvPr id="6" name="Object 5"/>
          <p:cNvGraphicFramePr>
            <a:graphicFrameLocks noChangeAspect="1"/>
          </p:cNvGraphicFramePr>
          <p:nvPr/>
        </p:nvGraphicFramePr>
        <p:xfrm>
          <a:off x="5943600" y="4038600"/>
          <a:ext cx="2667000" cy="762000"/>
        </p:xfrm>
        <a:graphic>
          <a:graphicData uri="http://schemas.openxmlformats.org/presentationml/2006/ole">
            <p:oleObj spid="_x0000_s77829" name="Equation" r:id="rId5" imgW="723600" imgH="228600" progId="Equation.3">
              <p:embed/>
            </p:oleObj>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66800"/>
            <a:ext cx="9144000" cy="4524315"/>
          </a:xfrm>
          <a:prstGeom prst="rect">
            <a:avLst/>
          </a:prstGeom>
        </p:spPr>
        <p:txBody>
          <a:bodyPr wrap="square">
            <a:spAutoFit/>
          </a:bodyPr>
          <a:lstStyle/>
          <a:p>
            <a:r>
              <a:rPr lang="en-US" sz="4800" dirty="0" smtClean="0"/>
              <a:t> Prime numbers differing by 2 are   </a:t>
            </a:r>
          </a:p>
          <a:p>
            <a:r>
              <a:rPr lang="en-US" sz="4800" dirty="0" smtClean="0"/>
              <a:t> called </a:t>
            </a:r>
            <a:r>
              <a:rPr lang="en-US" sz="4800" b="1" dirty="0" smtClean="0"/>
              <a:t>twin primes. </a:t>
            </a:r>
          </a:p>
          <a:p>
            <a:r>
              <a:rPr lang="en-US" sz="4800" dirty="0" smtClean="0"/>
              <a:t> The 2300-year old (Euclid) twin   </a:t>
            </a:r>
          </a:p>
          <a:p>
            <a:r>
              <a:rPr lang="en-US" sz="4800" dirty="0" smtClean="0"/>
              <a:t> prime conjecture states that the </a:t>
            </a:r>
          </a:p>
          <a:p>
            <a:r>
              <a:rPr lang="en-US" sz="4800" dirty="0" smtClean="0"/>
              <a:t> number of twin primes is  </a:t>
            </a:r>
          </a:p>
          <a:p>
            <a:r>
              <a:rPr lang="en-US" sz="4800" dirty="0" smtClean="0"/>
              <a:t> infinite. </a:t>
            </a:r>
            <a:endParaRPr lang="en-US" sz="4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95152"/>
            <a:ext cx="9144000" cy="7294305"/>
          </a:xfrm>
          <a:prstGeom prst="rect">
            <a:avLst/>
          </a:prstGeom>
        </p:spPr>
        <p:txBody>
          <a:bodyPr wrap="square">
            <a:spAutoFit/>
          </a:bodyPr>
          <a:lstStyle/>
          <a:p>
            <a:endParaRPr lang="en-US" sz="2400" dirty="0" smtClean="0"/>
          </a:p>
          <a:p>
            <a:endParaRPr lang="en-US" sz="2400" dirty="0" smtClean="0"/>
          </a:p>
          <a:p>
            <a:endParaRPr lang="en-US" sz="2400" dirty="0" smtClean="0"/>
          </a:p>
          <a:p>
            <a:r>
              <a:rPr lang="en-US" sz="3600" dirty="0" smtClean="0"/>
              <a:t>In the abstract of his talk “Revenge of the twin prime conjecture” at </a:t>
            </a:r>
            <a:r>
              <a:rPr lang="en-US" sz="3600" dirty="0" err="1" smtClean="0"/>
              <a:t>MathFest</a:t>
            </a:r>
            <a:r>
              <a:rPr lang="en-US" sz="3600" dirty="0" smtClean="0"/>
              <a:t> 2007, Daniel </a:t>
            </a:r>
            <a:r>
              <a:rPr lang="en-US" sz="3600" dirty="0" err="1" smtClean="0"/>
              <a:t>Goldston</a:t>
            </a:r>
            <a:r>
              <a:rPr lang="en-US" sz="3600" dirty="0" smtClean="0"/>
              <a:t> states that “two years ago </a:t>
            </a:r>
            <a:r>
              <a:rPr lang="en-US" sz="3600" dirty="0" err="1" smtClean="0"/>
              <a:t>Pintz,Yildirim</a:t>
            </a:r>
            <a:r>
              <a:rPr lang="en-US" sz="3600" dirty="0" smtClean="0"/>
              <a:t>, and I proved that there always exist primes that are very close together- very close meaning much closer than the average distance between neighboring primes. Our method also proves that if the primes are well distributed in arithmetic progressions, then one can obtain results not too far from the twin prime conjecture. </a:t>
            </a:r>
            <a:endParaRPr lang="en-US" sz="36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990600"/>
            <a:ext cx="8458200" cy="3170099"/>
          </a:xfrm>
          <a:prstGeom prst="rect">
            <a:avLst/>
          </a:prstGeom>
        </p:spPr>
        <p:txBody>
          <a:bodyPr wrap="square">
            <a:spAutoFit/>
          </a:bodyPr>
          <a:lstStyle/>
          <a:p>
            <a:r>
              <a:rPr lang="en-US" sz="4000" dirty="0" smtClean="0"/>
              <a:t>For example, </a:t>
            </a:r>
            <a:r>
              <a:rPr lang="en-US" sz="4000" b="1" dirty="0" smtClean="0"/>
              <a:t>if the Elliott-</a:t>
            </a:r>
            <a:r>
              <a:rPr lang="en-US" sz="4000" b="1" dirty="0" err="1" smtClean="0"/>
              <a:t>Halberstam</a:t>
            </a:r>
            <a:r>
              <a:rPr lang="en-US" sz="4000" b="1" dirty="0" smtClean="0"/>
              <a:t> Conjecture is true then there are infinitely many pairs of primes with difference 16 or less.</a:t>
            </a:r>
            <a:r>
              <a:rPr lang="en-US" sz="4000" dirty="0" smtClean="0"/>
              <a:t> </a:t>
            </a:r>
            <a:endParaRPr lang="en-US" sz="40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3400"/>
            <a:ext cx="9144000" cy="6186309"/>
          </a:xfrm>
          <a:prstGeom prst="rect">
            <a:avLst/>
          </a:prstGeom>
        </p:spPr>
        <p:txBody>
          <a:bodyPr wrap="square">
            <a:spAutoFit/>
          </a:bodyPr>
          <a:lstStyle/>
          <a:p>
            <a:r>
              <a:rPr lang="en-US" sz="3600" dirty="0" smtClean="0"/>
              <a:t>With these successes I was hopeful that before too long our method could be pushed to unconditionally show that there are infinitely often pairs of primes closer than some fixed bounded distance, i.e. bounded gaps, a giant step towards the twin prime conjecture. In this talk I will discuss the method and why perhaps further progress towards bounded gaps and the twin prime conjecture is going to be difficult, although I will be delighted to be proved wrong.”</a:t>
            </a:r>
            <a:endParaRPr lang="en-US" sz="36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r>
              <a:rPr lang="en-US" dirty="0" smtClean="0"/>
              <a:t>Another Surprise! </a:t>
            </a:r>
            <a:endParaRPr lang="en-US" dirty="0"/>
          </a:p>
        </p:txBody>
      </p:sp>
      <p:sp>
        <p:nvSpPr>
          <p:cNvPr id="3" name="Content Placeholder 2"/>
          <p:cNvSpPr>
            <a:spLocks noGrp="1"/>
          </p:cNvSpPr>
          <p:nvPr>
            <p:ph idx="1"/>
          </p:nvPr>
        </p:nvSpPr>
        <p:spPr>
          <a:xfrm>
            <a:off x="457200" y="1524000"/>
            <a:ext cx="8534400" cy="4800600"/>
          </a:xfrm>
        </p:spPr>
        <p:txBody>
          <a:bodyPr>
            <a:normAutofit/>
          </a:bodyPr>
          <a:lstStyle/>
          <a:p>
            <a:pPr>
              <a:buNone/>
            </a:pPr>
            <a:r>
              <a:rPr lang="en-US" dirty="0" smtClean="0"/>
              <a:t>    4)</a:t>
            </a:r>
            <a:r>
              <a:rPr lang="en-US" b="1" dirty="0" smtClean="0"/>
              <a:t> </a:t>
            </a:r>
            <a:r>
              <a:rPr lang="en-US" sz="3200" dirty="0" smtClean="0"/>
              <a:t>In his paper </a:t>
            </a:r>
            <a:r>
              <a:rPr lang="en-US" sz="3200" b="1" dirty="0" smtClean="0">
                <a:hlinkClick r:id="rId3"/>
              </a:rPr>
              <a:t>Bounded gaps between primes</a:t>
            </a:r>
            <a:r>
              <a:rPr lang="en-US" sz="3200" dirty="0" smtClean="0"/>
              <a:t>, Annals of Math, Volume 179,</a:t>
            </a:r>
            <a:r>
              <a:rPr lang="en-US" sz="3200" b="1" dirty="0" smtClean="0"/>
              <a:t> </a:t>
            </a:r>
            <a:r>
              <a:rPr lang="en-US" sz="3200" dirty="0" smtClean="0"/>
              <a:t>Issue 3, 2014, 1121-1174, </a:t>
            </a:r>
            <a:r>
              <a:rPr lang="en-US" sz="3200" b="1" dirty="0" err="1" smtClean="0"/>
              <a:t>Yitang</a:t>
            </a:r>
            <a:r>
              <a:rPr lang="en-US" sz="3200" b="1" dirty="0" smtClean="0"/>
              <a:t> Zhang </a:t>
            </a:r>
            <a:r>
              <a:rPr lang="en-US" sz="3200" dirty="0" smtClean="0"/>
              <a:t>proved  that there is some natural number </a:t>
            </a:r>
          </a:p>
          <a:p>
            <a:pPr>
              <a:buNone/>
            </a:pPr>
            <a:r>
              <a:rPr lang="en-US" sz="3200" dirty="0" smtClean="0"/>
              <a:t>   such that </a:t>
            </a:r>
            <a:r>
              <a:rPr lang="en-US" sz="3200" b="1" dirty="0" smtClean="0"/>
              <a:t>there are infinitely many pairs of primes that differ by </a:t>
            </a:r>
            <a:r>
              <a:rPr lang="en-US" sz="3200" b="1" i="1" dirty="0" smtClean="0"/>
              <a:t>N</a:t>
            </a:r>
            <a:r>
              <a:rPr lang="en-US" sz="3200" dirty="0" smtClean="0"/>
              <a:t>.   </a:t>
            </a:r>
          </a:p>
          <a:p>
            <a:pPr>
              <a:buNone/>
            </a:pPr>
            <a:r>
              <a:rPr lang="en-US" sz="3200" dirty="0" smtClean="0"/>
              <a:t>   This is a spectacular result even though it does not prove that there are an infinite number of twin primes (where N would be 2).</a:t>
            </a:r>
          </a:p>
          <a:p>
            <a:endParaRPr lang="en-US" b="1" dirty="0" smtClean="0"/>
          </a:p>
          <a:p>
            <a:endParaRPr lang="en-US" dirty="0"/>
          </a:p>
        </p:txBody>
      </p:sp>
      <p:graphicFrame>
        <p:nvGraphicFramePr>
          <p:cNvPr id="5" name="Object 4"/>
          <p:cNvGraphicFramePr>
            <a:graphicFrameLocks noChangeAspect="1"/>
          </p:cNvGraphicFramePr>
          <p:nvPr/>
        </p:nvGraphicFramePr>
        <p:xfrm>
          <a:off x="6096000" y="3124200"/>
          <a:ext cx="2514600" cy="457200"/>
        </p:xfrm>
        <a:graphic>
          <a:graphicData uri="http://schemas.openxmlformats.org/presentationml/2006/ole">
            <p:oleObj spid="_x0000_s82947" name="Equation" r:id="rId4" imgW="1002960" imgH="203040" progId="Equation.3">
              <p:embed/>
            </p:oleObj>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8915400" cy="3785652"/>
          </a:xfrm>
          <a:prstGeom prst="rect">
            <a:avLst/>
          </a:prstGeom>
        </p:spPr>
        <p:txBody>
          <a:bodyPr wrap="square">
            <a:spAutoFit/>
          </a:bodyPr>
          <a:lstStyle/>
          <a:p>
            <a:r>
              <a:rPr lang="en-US" sz="4000" dirty="0" smtClean="0"/>
              <a:t>Taking it further, the Polymath 8 project, started by Fields medalist Terence Tao  at UCLA, has now, with the assistance of James Maynard, reduced the upper bound on the separation from 70,000,000 to 246.</a:t>
            </a:r>
            <a:endParaRPr lang="en-US" sz="40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12844"/>
            <a:ext cx="8839200" cy="5632311"/>
          </a:xfrm>
          <a:prstGeom prst="rect">
            <a:avLst/>
          </a:prstGeom>
        </p:spPr>
        <p:txBody>
          <a:bodyPr wrap="square">
            <a:spAutoFit/>
          </a:bodyPr>
          <a:lstStyle/>
          <a:p>
            <a:r>
              <a:rPr lang="en-US" sz="4000" i="1" u="sng" dirty="0" smtClean="0"/>
              <a:t>Maynard and, independently, Polymath:</a:t>
            </a:r>
          </a:p>
          <a:p>
            <a:r>
              <a:rPr lang="en-US" sz="4000" b="1" i="1" dirty="0" smtClean="0"/>
              <a:t>N=12 assuming the Elliott-</a:t>
            </a:r>
            <a:r>
              <a:rPr lang="en-US" sz="4000" b="1" i="1" dirty="0" err="1" smtClean="0"/>
              <a:t>Halberstam</a:t>
            </a:r>
            <a:r>
              <a:rPr lang="en-US" sz="4000" b="1" i="1" dirty="0" smtClean="0"/>
              <a:t> conjecture </a:t>
            </a:r>
          </a:p>
          <a:p>
            <a:r>
              <a:rPr lang="en-US" sz="4000" i="1" dirty="0" smtClean="0"/>
              <a:t>(roughly speaking </a:t>
            </a:r>
            <a:r>
              <a:rPr lang="en-US" sz="4000" dirty="0" smtClean="0"/>
              <a:t>primes are strongly </a:t>
            </a:r>
            <a:r>
              <a:rPr lang="en-US" sz="4000" dirty="0" err="1" smtClean="0"/>
              <a:t>equidistributed</a:t>
            </a:r>
            <a:r>
              <a:rPr lang="en-US" sz="4000" dirty="0" smtClean="0"/>
              <a:t> in arithmetic progressions. After all, Tao and Green Theorem states that for every integer                 </a:t>
            </a:r>
          </a:p>
          <a:p>
            <a:r>
              <a:rPr lang="en-US" sz="4000" dirty="0" smtClean="0"/>
              <a:t>        ,  the prime numbers contain an  arithmetic progression of length </a:t>
            </a:r>
            <a:r>
              <a:rPr lang="en-US" sz="4000" i="1" dirty="0" smtClean="0"/>
              <a:t>k</a:t>
            </a:r>
            <a:r>
              <a:rPr lang="en-US" sz="4000" dirty="0" smtClean="0"/>
              <a:t>):</a:t>
            </a:r>
            <a:endParaRPr lang="en-US" sz="4000" i="1" dirty="0" smtClean="0"/>
          </a:p>
        </p:txBody>
      </p:sp>
      <p:graphicFrame>
        <p:nvGraphicFramePr>
          <p:cNvPr id="4" name="Object 3"/>
          <p:cNvGraphicFramePr>
            <a:graphicFrameLocks noChangeAspect="1"/>
          </p:cNvGraphicFramePr>
          <p:nvPr/>
        </p:nvGraphicFramePr>
        <p:xfrm>
          <a:off x="533400" y="5029200"/>
          <a:ext cx="914400" cy="533400"/>
        </p:xfrm>
        <a:graphic>
          <a:graphicData uri="http://schemas.openxmlformats.org/presentationml/2006/ole">
            <p:oleObj spid="_x0000_s87044" name="Equation" r:id="rId3" imgW="330120" imgH="177480" progId="Equation.3">
              <p:embed/>
            </p:oleObj>
          </a:graphicData>
        </a:graphic>
      </p:graphicFrame>
      <p:graphicFrame>
        <p:nvGraphicFramePr>
          <p:cNvPr id="5" name="Object 4"/>
          <p:cNvGraphicFramePr>
            <a:graphicFrameLocks noChangeAspect="1"/>
          </p:cNvGraphicFramePr>
          <p:nvPr/>
        </p:nvGraphicFramePr>
        <p:xfrm>
          <a:off x="4419600" y="5715000"/>
          <a:ext cx="114300" cy="215900"/>
        </p:xfrm>
        <a:graphic>
          <a:graphicData uri="http://schemas.openxmlformats.org/presentationml/2006/ole">
            <p:oleObj spid="_x0000_s87045" name="Equation" r:id="rId4" imgW="114120" imgH="215640" progId="Equation.3">
              <p:embed/>
            </p:oleObj>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838200"/>
            <a:ext cx="8915400" cy="4647426"/>
          </a:xfrm>
          <a:prstGeom prst="rect">
            <a:avLst/>
          </a:prstGeom>
        </p:spPr>
        <p:txBody>
          <a:bodyPr wrap="square">
            <a:spAutoFit/>
          </a:bodyPr>
          <a:lstStyle/>
          <a:p>
            <a:r>
              <a:rPr lang="en-US" sz="4000" i="1" dirty="0" smtClean="0"/>
              <a:t>Technically,  with    being Euler </a:t>
            </a:r>
            <a:r>
              <a:rPr lang="en-US" sz="4000" i="1" dirty="0" err="1" smtClean="0"/>
              <a:t>totient</a:t>
            </a:r>
            <a:r>
              <a:rPr lang="en-US" sz="4000" i="1" dirty="0" smtClean="0"/>
              <a:t> function </a:t>
            </a:r>
            <a:r>
              <a:rPr lang="en-US" sz="4000" dirty="0" smtClean="0"/>
              <a:t>that counts the positive integers less than or equal to </a:t>
            </a:r>
            <a:r>
              <a:rPr lang="en-US" sz="4000" i="1" dirty="0" smtClean="0"/>
              <a:t>n</a:t>
            </a:r>
            <a:r>
              <a:rPr lang="en-US" sz="4000" dirty="0" smtClean="0"/>
              <a:t> that are </a:t>
            </a:r>
            <a:r>
              <a:rPr lang="en-US" sz="4000" dirty="0" smtClean="0">
                <a:hlinkClick r:id="rId3" tooltip="Relatively prime"/>
              </a:rPr>
              <a:t>relatively prime</a:t>
            </a:r>
            <a:r>
              <a:rPr lang="en-US" sz="4000" dirty="0" smtClean="0"/>
              <a:t> to </a:t>
            </a:r>
            <a:r>
              <a:rPr lang="en-US" sz="4000" i="1" dirty="0" smtClean="0"/>
              <a:t>n, for all 0 &lt; ϑ &lt; 1 and all A&gt;0 and all x &gt;2, </a:t>
            </a:r>
            <a:r>
              <a:rPr lang="en-US" sz="4000" dirty="0" smtClean="0"/>
              <a:t>there is C&gt;0  s. t.</a:t>
            </a:r>
            <a:endParaRPr lang="en-US" sz="4000" i="1" dirty="0" smtClean="0"/>
          </a:p>
          <a:p>
            <a:endParaRPr lang="en-US" sz="3200" i="1" dirty="0" smtClean="0"/>
          </a:p>
          <a:p>
            <a:endParaRPr lang="en-US" sz="3200" i="1" dirty="0" smtClean="0"/>
          </a:p>
          <a:p>
            <a:endParaRPr lang="en-US" sz="3200" i="1" dirty="0" smtClean="0"/>
          </a:p>
        </p:txBody>
      </p:sp>
      <p:graphicFrame>
        <p:nvGraphicFramePr>
          <p:cNvPr id="95234" name="Object 2"/>
          <p:cNvGraphicFramePr>
            <a:graphicFrameLocks noChangeAspect="1"/>
          </p:cNvGraphicFramePr>
          <p:nvPr/>
        </p:nvGraphicFramePr>
        <p:xfrm>
          <a:off x="1600200" y="4114800"/>
          <a:ext cx="6005513" cy="1881188"/>
        </p:xfrm>
        <a:graphic>
          <a:graphicData uri="http://schemas.openxmlformats.org/presentationml/2006/ole">
            <p:oleObj spid="_x0000_s95234" name="Equation" r:id="rId4" imgW="2527200" imgH="685800" progId="Equation.3">
              <p:embed/>
            </p:oleObj>
          </a:graphicData>
        </a:graphic>
      </p:graphicFrame>
      <p:graphicFrame>
        <p:nvGraphicFramePr>
          <p:cNvPr id="95237" name="Object 5"/>
          <p:cNvGraphicFramePr>
            <a:graphicFrameLocks noChangeAspect="1"/>
          </p:cNvGraphicFramePr>
          <p:nvPr/>
        </p:nvGraphicFramePr>
        <p:xfrm>
          <a:off x="4038600" y="990600"/>
          <a:ext cx="381000" cy="457200"/>
        </p:xfrm>
        <a:graphic>
          <a:graphicData uri="http://schemas.openxmlformats.org/presentationml/2006/ole">
            <p:oleObj spid="_x0000_s95237" name="Equation" r:id="rId5" imgW="139680" imgH="164880" progId="Equation.3">
              <p:embed/>
            </p:oleObj>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35846"/>
            <a:ext cx="8915400" cy="6740307"/>
          </a:xfrm>
          <a:prstGeom prst="rect">
            <a:avLst/>
          </a:prstGeom>
        </p:spPr>
        <p:txBody>
          <a:bodyPr wrap="square">
            <a:spAutoFit/>
          </a:bodyPr>
          <a:lstStyle/>
          <a:p>
            <a:endParaRPr lang="en-US" sz="2400" dirty="0" smtClean="0"/>
          </a:p>
          <a:p>
            <a:r>
              <a:rPr lang="en-US" sz="2400" u="sng" dirty="0" smtClean="0"/>
              <a:t>To state the Generalized Elliott–</a:t>
            </a:r>
            <a:r>
              <a:rPr lang="en-US" sz="2400" u="sng" dirty="0" err="1" smtClean="0"/>
              <a:t>Halberstam</a:t>
            </a:r>
            <a:r>
              <a:rPr lang="en-US" sz="2400" u="sng" dirty="0" smtClean="0"/>
              <a:t> conjecture :  </a:t>
            </a:r>
          </a:p>
          <a:p>
            <a:r>
              <a:rPr lang="en-US" sz="2400" dirty="0" smtClean="0"/>
              <a:t>The </a:t>
            </a:r>
            <a:r>
              <a:rPr lang="en-US" sz="2400" dirty="0" err="1" smtClean="0"/>
              <a:t>Dirichlet</a:t>
            </a:r>
            <a:r>
              <a:rPr lang="en-US" sz="2400" dirty="0" smtClean="0"/>
              <a:t> convolution α ⋆ β : N → C of two arithmetic functions α, β : N → C is defined as</a:t>
            </a:r>
          </a:p>
          <a:p>
            <a:endParaRPr lang="en-US" sz="2400" dirty="0" smtClean="0"/>
          </a:p>
          <a:p>
            <a:r>
              <a:rPr lang="el-GR" sz="2400" dirty="0" smtClean="0"/>
              <a:t>α ⋆ β(</a:t>
            </a:r>
            <a:r>
              <a:rPr lang="en-US" sz="2400" dirty="0" smtClean="0"/>
              <a:t>n) =</a:t>
            </a:r>
          </a:p>
          <a:p>
            <a:endParaRPr lang="en-US" sz="2400" dirty="0" smtClean="0"/>
          </a:p>
          <a:p>
            <a:r>
              <a:rPr lang="en-US" sz="2400" dirty="0" smtClean="0"/>
              <a:t>For any function α: N → C with finite support (that is, α is non-zero only on a finite set) and any primitive congruence class </a:t>
            </a:r>
            <a:r>
              <a:rPr lang="en-US" sz="2400" i="1" dirty="0" smtClean="0"/>
              <a:t>a</a:t>
            </a:r>
            <a:r>
              <a:rPr lang="en-US" sz="2400" dirty="0" smtClean="0"/>
              <a:t>(q), we define the (signed) discrepancy                           to be </a:t>
            </a:r>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a:p>
        </p:txBody>
      </p:sp>
      <p:graphicFrame>
        <p:nvGraphicFramePr>
          <p:cNvPr id="3" name="Object 2"/>
          <p:cNvGraphicFramePr>
            <a:graphicFrameLocks noChangeAspect="1"/>
          </p:cNvGraphicFramePr>
          <p:nvPr/>
        </p:nvGraphicFramePr>
        <p:xfrm>
          <a:off x="1447800" y="1905000"/>
          <a:ext cx="3124200" cy="914400"/>
        </p:xfrm>
        <a:graphic>
          <a:graphicData uri="http://schemas.openxmlformats.org/presentationml/2006/ole">
            <p:oleObj spid="_x0000_s94210" name="Equation" r:id="rId4" imgW="863280" imgH="431640" progId="Equation.3">
              <p:embed/>
            </p:oleObj>
          </a:graphicData>
        </a:graphic>
      </p:graphicFrame>
      <p:graphicFrame>
        <p:nvGraphicFramePr>
          <p:cNvPr id="5" name="Object 4"/>
          <p:cNvGraphicFramePr>
            <a:graphicFrameLocks noChangeAspect="1"/>
          </p:cNvGraphicFramePr>
          <p:nvPr/>
        </p:nvGraphicFramePr>
        <p:xfrm>
          <a:off x="1160463" y="4343400"/>
          <a:ext cx="6670675" cy="1371600"/>
        </p:xfrm>
        <a:graphic>
          <a:graphicData uri="http://schemas.openxmlformats.org/presentationml/2006/ole">
            <p:oleObj spid="_x0000_s94212" name="Equation" r:id="rId5" imgW="2387520" imgH="431640" progId="Equation.3">
              <p:embed/>
            </p:oleObj>
          </a:graphicData>
        </a:graphic>
      </p:graphicFrame>
      <p:graphicFrame>
        <p:nvGraphicFramePr>
          <p:cNvPr id="94213" name="Object 5"/>
          <p:cNvGraphicFramePr>
            <a:graphicFrameLocks noChangeAspect="1"/>
          </p:cNvGraphicFramePr>
          <p:nvPr/>
        </p:nvGraphicFramePr>
        <p:xfrm>
          <a:off x="4800600" y="3657600"/>
          <a:ext cx="1676400" cy="457200"/>
        </p:xfrm>
        <a:graphic>
          <a:graphicData uri="http://schemas.openxmlformats.org/presentationml/2006/ole">
            <p:oleObj spid="_x0000_s94213" name="Equation" r:id="rId6" imgW="672840" imgH="203040" progId="Equation.3">
              <p:embed/>
            </p:oleObj>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878532"/>
          </a:xfrm>
          <a:prstGeom prst="rect">
            <a:avLst/>
          </a:prstGeom>
        </p:spPr>
        <p:txBody>
          <a:bodyPr wrap="square">
            <a:spAutoFit/>
          </a:bodyPr>
          <a:lstStyle/>
          <a:p>
            <a:endParaRPr lang="en-US" sz="3200" i="1" u="sng" dirty="0" smtClean="0"/>
          </a:p>
          <a:p>
            <a:endParaRPr lang="en-US" sz="3200" i="1" u="sng" dirty="0" smtClean="0"/>
          </a:p>
          <a:p>
            <a:r>
              <a:rPr lang="en-US" sz="3200" i="1" u="sng" dirty="0" smtClean="0"/>
              <a:t>Polymath :</a:t>
            </a:r>
          </a:p>
          <a:p>
            <a:r>
              <a:rPr lang="en-US" sz="4000" b="1" i="1" dirty="0" smtClean="0"/>
              <a:t>N=6 assuming the Generalized Elliott-</a:t>
            </a:r>
            <a:r>
              <a:rPr lang="en-US" sz="4000" b="1" i="1" dirty="0" err="1" smtClean="0"/>
              <a:t>Halberstam</a:t>
            </a:r>
            <a:r>
              <a:rPr lang="en-US" sz="4000" b="1" i="1" dirty="0" smtClean="0"/>
              <a:t> conjecture</a:t>
            </a:r>
          </a:p>
          <a:p>
            <a:r>
              <a:rPr lang="en-US" sz="4000" dirty="0" smtClean="0"/>
              <a:t>(</a:t>
            </a:r>
            <a:r>
              <a:rPr lang="en-US" sz="3200" dirty="0" smtClean="0"/>
              <a:t>Let </a:t>
            </a:r>
            <a:r>
              <a:rPr lang="en-US" sz="3200" i="1" dirty="0" smtClean="0"/>
              <a:t>a(q)</a:t>
            </a:r>
            <a:r>
              <a:rPr lang="en-US" sz="3200" dirty="0" smtClean="0"/>
              <a:t> be the congruence class </a:t>
            </a:r>
          </a:p>
          <a:p>
            <a:r>
              <a:rPr lang="en-US" sz="3200" dirty="0" smtClean="0"/>
              <a:t> and consider the primitive congruence classes </a:t>
            </a:r>
          </a:p>
          <a:p>
            <a:r>
              <a:rPr lang="en-US" sz="3200" dirty="0" smtClean="0"/>
              <a:t> </a:t>
            </a:r>
          </a:p>
          <a:p>
            <a:r>
              <a:rPr lang="en-US" sz="3200" dirty="0" smtClean="0"/>
              <a:t> Let                   for some function ε(x) &gt; 0 and                      </a:t>
            </a:r>
          </a:p>
          <a:p>
            <a:endParaRPr lang="en-US" sz="3200" dirty="0" smtClean="0"/>
          </a:p>
          <a:p>
            <a:endParaRPr lang="en-US" sz="3200" dirty="0" smtClean="0"/>
          </a:p>
        </p:txBody>
      </p:sp>
      <p:graphicFrame>
        <p:nvGraphicFramePr>
          <p:cNvPr id="3" name="Object 2"/>
          <p:cNvGraphicFramePr>
            <a:graphicFrameLocks noChangeAspect="1"/>
          </p:cNvGraphicFramePr>
          <p:nvPr/>
        </p:nvGraphicFramePr>
        <p:xfrm>
          <a:off x="914400" y="4267200"/>
          <a:ext cx="1600200" cy="584200"/>
        </p:xfrm>
        <a:graphic>
          <a:graphicData uri="http://schemas.openxmlformats.org/presentationml/2006/ole">
            <p:oleObj spid="_x0000_s83970" name="Equation" r:id="rId3" imgW="660240" imgH="203040" progId="Equation.3">
              <p:embed/>
            </p:oleObj>
          </a:graphicData>
        </a:graphic>
      </p:graphicFrame>
      <p:graphicFrame>
        <p:nvGraphicFramePr>
          <p:cNvPr id="4" name="Object 3"/>
          <p:cNvGraphicFramePr>
            <a:graphicFrameLocks noChangeAspect="1"/>
          </p:cNvGraphicFramePr>
          <p:nvPr/>
        </p:nvGraphicFramePr>
        <p:xfrm>
          <a:off x="1676400" y="5334000"/>
          <a:ext cx="4876800" cy="838200"/>
        </p:xfrm>
        <a:graphic>
          <a:graphicData uri="http://schemas.openxmlformats.org/presentationml/2006/ole">
            <p:oleObj spid="_x0000_s83971" name="Equation" r:id="rId4" imgW="952200" imgH="393480" progId="Equation.3">
              <p:embed/>
            </p:oleObj>
          </a:graphicData>
        </a:graphic>
      </p:graphicFrame>
      <p:graphicFrame>
        <p:nvGraphicFramePr>
          <p:cNvPr id="7" name="Object 6"/>
          <p:cNvGraphicFramePr>
            <a:graphicFrameLocks noChangeAspect="1"/>
          </p:cNvGraphicFramePr>
          <p:nvPr/>
        </p:nvGraphicFramePr>
        <p:xfrm>
          <a:off x="6019800" y="2895600"/>
          <a:ext cx="1600200" cy="381000"/>
        </p:xfrm>
        <a:graphic>
          <a:graphicData uri="http://schemas.openxmlformats.org/presentationml/2006/ole">
            <p:oleObj spid="_x0000_s83977" name="Equation" r:id="rId5" imgW="952200" imgH="203040" progId="Equation.3">
              <p:embed/>
            </p:oleObj>
          </a:graphicData>
        </a:graphic>
      </p:graphicFrame>
      <p:graphicFrame>
        <p:nvGraphicFramePr>
          <p:cNvPr id="9" name="Object 8"/>
          <p:cNvGraphicFramePr>
            <a:graphicFrameLocks noChangeAspect="1"/>
          </p:cNvGraphicFramePr>
          <p:nvPr/>
        </p:nvGraphicFramePr>
        <p:xfrm>
          <a:off x="2133600" y="3810000"/>
          <a:ext cx="4648200" cy="533400"/>
        </p:xfrm>
        <a:graphic>
          <a:graphicData uri="http://schemas.openxmlformats.org/presentationml/2006/ole">
            <p:oleObj spid="_x0000_s83978" name="Equation" r:id="rId6" imgW="1752480" imgH="228600" progId="Equation.3">
              <p:embed/>
            </p:oleObj>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752600"/>
            <a:ext cx="7620000" cy="4524315"/>
          </a:xfrm>
          <a:prstGeom prst="rect">
            <a:avLst/>
          </a:prstGeom>
        </p:spPr>
        <p:txBody>
          <a:bodyPr wrap="square">
            <a:spAutoFit/>
          </a:bodyPr>
          <a:lstStyle/>
          <a:p>
            <a:r>
              <a:rPr lang="en-US" sz="3600" dirty="0" smtClean="0"/>
              <a:t>be such that NM ∼ x, and let α, β be coefficient sequences at scale N,M. </a:t>
            </a:r>
            <a:endParaRPr lang="en-US" sz="3600" i="1" dirty="0" smtClean="0"/>
          </a:p>
          <a:p>
            <a:r>
              <a:rPr lang="en-US" sz="3600" dirty="0" smtClean="0"/>
              <a:t>Then</a:t>
            </a:r>
          </a:p>
          <a:p>
            <a:endParaRPr lang="en-US" sz="3600" dirty="0" smtClean="0"/>
          </a:p>
          <a:p>
            <a:endParaRPr lang="en-US" sz="3600" dirty="0" smtClean="0"/>
          </a:p>
          <a:p>
            <a:r>
              <a:rPr lang="en-US" sz="3600" dirty="0" smtClean="0"/>
              <a:t>for any fixed        )</a:t>
            </a:r>
            <a:endParaRPr lang="en-US" sz="3600" i="1" dirty="0" smtClean="0"/>
          </a:p>
          <a:p>
            <a:r>
              <a:rPr lang="en-US" sz="3600" i="1" dirty="0" smtClean="0"/>
              <a:t>(relevance to twin, cousin, and sexy primes).</a:t>
            </a:r>
            <a:endParaRPr lang="en-US" sz="3600" dirty="0"/>
          </a:p>
        </p:txBody>
      </p:sp>
      <p:graphicFrame>
        <p:nvGraphicFramePr>
          <p:cNvPr id="107522" name="Object 2"/>
          <p:cNvGraphicFramePr>
            <a:graphicFrameLocks noChangeAspect="1"/>
          </p:cNvGraphicFramePr>
          <p:nvPr/>
        </p:nvGraphicFramePr>
        <p:xfrm>
          <a:off x="3352800" y="4648200"/>
          <a:ext cx="762000" cy="381000"/>
        </p:xfrm>
        <a:graphic>
          <a:graphicData uri="http://schemas.openxmlformats.org/presentationml/2006/ole">
            <p:oleObj spid="_x0000_s107522" name="Equation" r:id="rId3" imgW="342720" imgH="164880" progId="Equation.3">
              <p:embed/>
            </p:oleObj>
          </a:graphicData>
        </a:graphic>
      </p:graphicFrame>
      <p:graphicFrame>
        <p:nvGraphicFramePr>
          <p:cNvPr id="107523" name="Object 3"/>
          <p:cNvGraphicFramePr>
            <a:graphicFrameLocks noChangeAspect="1"/>
          </p:cNvGraphicFramePr>
          <p:nvPr/>
        </p:nvGraphicFramePr>
        <p:xfrm>
          <a:off x="1371600" y="3429000"/>
          <a:ext cx="6359525" cy="1066800"/>
        </p:xfrm>
        <a:graphic>
          <a:graphicData uri="http://schemas.openxmlformats.org/presentationml/2006/ole">
            <p:oleObj spid="_x0000_s107523" name="Equation" r:id="rId4" imgW="2311200" imgH="355320" progId="Equation.3">
              <p:embed/>
            </p:oleObj>
          </a:graphicData>
        </a:graphic>
      </p:graphicFrame>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2|1.6|2.8|3|4.2|2.4|2.7|2.4"/>
</p:tagLst>
</file>

<file path=ppt/tags/tag2.xml><?xml version="1.0" encoding="utf-8"?>
<p:tagLst xmlns:a="http://schemas.openxmlformats.org/drawingml/2006/main" xmlns:r="http://schemas.openxmlformats.org/officeDocument/2006/relationships" xmlns:p="http://schemas.openxmlformats.org/presentationml/2006/main">
  <p:tag name="TIMING" val="|9.7|3.9|9.3|4.3|7.6|3.7|3.8"/>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2346</TotalTime>
  <Words>1134</Words>
  <Application>Microsoft Office PowerPoint</Application>
  <PresentationFormat>On-screen Show (4:3)</PresentationFormat>
  <Paragraphs>147</Paragraphs>
  <Slides>32</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35" baseType="lpstr">
      <vt:lpstr>Flow</vt:lpstr>
      <vt:lpstr>Equation</vt:lpstr>
      <vt:lpstr>Microsoft Equation 3.0</vt:lpstr>
      <vt:lpstr>Recent Results in Analytic Number Theory</vt:lpstr>
      <vt:lpstr>Let us start with a Couple of Interesting Results Related to Riemann’s Zeta Function:</vt:lpstr>
      <vt:lpstr>Slide 3</vt:lpstr>
      <vt:lpstr>    !) Finding the exact value that    converges to is one of the most notorious problems that did not even yield to Euler.  A less difficult problem to consider is to find a   representation of          in terms of     only which would be a beautiful result similar to Euler’s     </vt:lpstr>
      <vt:lpstr>     I have discovered the following       representation (Maple was helpful)              which I then proved mathematically. </vt:lpstr>
      <vt:lpstr>     However, the simply-looking series                                                                is hard to evaluate.    Possible strategy: Use a Computer Algebra System to find    another (integer) relation      among                                       which when coupled with a mathematical proof yields      an Euler-type representation for         . </vt:lpstr>
      <vt:lpstr>Slide 7</vt:lpstr>
      <vt:lpstr>My plan:</vt:lpstr>
      <vt:lpstr>Slide 9</vt:lpstr>
      <vt:lpstr>Slide 10</vt:lpstr>
      <vt:lpstr>Slide 11</vt:lpstr>
      <vt:lpstr>Slide 12</vt:lpstr>
      <vt:lpstr>Slide 13</vt:lpstr>
      <vt:lpstr>Slide 14</vt:lpstr>
      <vt:lpstr>Corollary:</vt:lpstr>
      <vt:lpstr>Proof of corollary:</vt:lpstr>
      <vt:lpstr>Slide 17</vt:lpstr>
      <vt:lpstr>Nice Result:</vt:lpstr>
      <vt:lpstr>Slide 19</vt:lpstr>
      <vt:lpstr>Surprise!</vt:lpstr>
      <vt:lpstr>Slide 21</vt:lpstr>
      <vt:lpstr>Slide 22</vt:lpstr>
      <vt:lpstr>Slide 23</vt:lpstr>
      <vt:lpstr>Slide 24</vt:lpstr>
      <vt:lpstr>Slide 25</vt:lpstr>
      <vt:lpstr>Another Surprise! </vt:lpstr>
      <vt:lpstr>Slide 27</vt:lpstr>
      <vt:lpstr>Slide 28</vt:lpstr>
      <vt:lpstr>Slide 29</vt:lpstr>
      <vt:lpstr>Slide 30</vt:lpstr>
      <vt:lpstr>Slide 31</vt:lpstr>
      <vt:lpstr>Slide 32</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Completed Zeta Function  and the  Riemann Hypothesis</dc:title>
  <dc:creator>Badih</dc:creator>
  <cp:lastModifiedBy>Ryan</cp:lastModifiedBy>
  <cp:revision>600</cp:revision>
  <dcterms:created xsi:type="dcterms:W3CDTF">2012-11-14T03:44:35Z</dcterms:created>
  <dcterms:modified xsi:type="dcterms:W3CDTF">2016-02-19T16:44:04Z</dcterms:modified>
</cp:coreProperties>
</file>