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82" r:id="rId3"/>
    <p:sldId id="279" r:id="rId4"/>
    <p:sldId id="280" r:id="rId5"/>
    <p:sldId id="28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7C60C-3732-4AD4-9626-A93D62625531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35D7-403C-4DC9-A10A-68CF4257D37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4B3890-834C-4CCF-8E64-385522B4ED2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49FA469-6E91-4A3E-A7A2-E1CDA4DCC4E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Euler-type Formula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by</a:t>
            </a:r>
          </a:p>
          <a:p>
            <a:pPr algn="l"/>
            <a:r>
              <a:rPr lang="en-US" dirty="0" err="1" smtClean="0"/>
              <a:t>Badih</a:t>
            </a:r>
            <a:r>
              <a:rPr lang="en-US" dirty="0" smtClean="0"/>
              <a:t> </a:t>
            </a:r>
            <a:r>
              <a:rPr lang="en-US" dirty="0" err="1" smtClean="0"/>
              <a:t>Ghusayni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>
            <a:normAutofit/>
          </a:bodyPr>
          <a:lstStyle/>
          <a:p>
            <a:r>
              <a:rPr lang="en-US" dirty="0" smtClean="0"/>
              <a:t>For Re </a:t>
            </a:r>
            <a:r>
              <a:rPr lang="en-US" i="1" dirty="0" smtClean="0"/>
              <a:t>z&gt;1, </a:t>
            </a:r>
            <a:r>
              <a:rPr lang="en-US" dirty="0" smtClean="0"/>
              <a:t>the </a:t>
            </a:r>
            <a:r>
              <a:rPr lang="en-US" b="1" dirty="0" smtClean="0"/>
              <a:t>Riemann zeta function</a:t>
            </a:r>
            <a:r>
              <a:rPr lang="en-US" dirty="0" smtClean="0"/>
              <a:t>  is defined by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After analytic continuation,       is  analytic everywhere  except for a simple pole at z=1 with residue 1.</a:t>
            </a:r>
          </a:p>
          <a:p>
            <a:r>
              <a:rPr lang="en-US" dirty="0" smtClean="0"/>
              <a:t>      vanishes at the negative even integers and those are</a:t>
            </a:r>
          </a:p>
          <a:p>
            <a:pPr>
              <a:buNone/>
            </a:pPr>
            <a:r>
              <a:rPr lang="en-US" dirty="0" smtClean="0"/>
              <a:t>   called </a:t>
            </a:r>
            <a:r>
              <a:rPr lang="en-US" b="1" dirty="0" smtClean="0"/>
              <a:t>trivial zeros. </a:t>
            </a:r>
            <a:r>
              <a:rPr lang="en-US" dirty="0" smtClean="0"/>
              <a:t>Other zeros (plenty as we’ll see) are  called </a:t>
            </a:r>
            <a:r>
              <a:rPr lang="en-US" b="1" dirty="0" smtClean="0"/>
              <a:t>non-trivial zeros</a:t>
            </a:r>
            <a:r>
              <a:rPr lang="en-US" dirty="0" smtClean="0"/>
              <a:t> and they are INSIDE</a:t>
            </a:r>
          </a:p>
          <a:p>
            <a:pPr>
              <a:buNone/>
            </a:pPr>
            <a:r>
              <a:rPr lang="en-US" dirty="0" smtClean="0"/>
              <a:t>   the </a:t>
            </a:r>
            <a:r>
              <a:rPr lang="en-US" b="1" dirty="0" smtClean="0"/>
              <a:t>Critical Strip                             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 1859 Riemann  conjectured that ALL non-trivial zeros of his zeta function have real part equal to ½ .</a:t>
            </a:r>
            <a:endParaRPr lang="en-US" dirty="0"/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2895600" y="1600200"/>
          <a:ext cx="1905000" cy="1012032"/>
        </p:xfrm>
        <a:graphic>
          <a:graphicData uri="http://schemas.openxmlformats.org/presentationml/2006/ole">
            <p:oleObj spid="_x0000_s54274" name="Equation" r:id="rId3" imgW="812520" imgH="431640" progId="Equation.DSMT4">
              <p:embed/>
            </p:oleObj>
          </a:graphicData>
        </a:graphic>
      </p:graphicFrame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990600" y="3346450"/>
          <a:ext cx="3644900" cy="82550"/>
        </p:xfrm>
        <a:graphic>
          <a:graphicData uri="http://schemas.openxmlformats.org/presentationml/2006/ole">
            <p:oleObj spid="_x0000_s54275" name="Equation" r:id="rId4" imgW="126720" imgH="164880" progId="Equation.DSMT4">
              <p:embed/>
            </p:oleObj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838200" y="3429000"/>
          <a:ext cx="304800" cy="533400"/>
        </p:xfrm>
        <a:graphic>
          <a:graphicData uri="http://schemas.openxmlformats.org/presentationml/2006/ole">
            <p:oleObj spid="_x0000_s54276" name="Equation" r:id="rId5" imgW="126720" imgH="164880" progId="Equation.DSMT4">
              <p:embed/>
            </p:oleObj>
          </a:graphicData>
        </a:graphic>
      </p:graphicFrame>
      <p:graphicFrame>
        <p:nvGraphicFramePr>
          <p:cNvPr id="1033" name="Object 9"/>
          <p:cNvGraphicFramePr>
            <a:graphicFrameLocks noChangeAspect="1"/>
          </p:cNvGraphicFramePr>
          <p:nvPr/>
        </p:nvGraphicFramePr>
        <p:xfrm>
          <a:off x="3276600" y="4800600"/>
          <a:ext cx="2362200" cy="457200"/>
        </p:xfrm>
        <a:graphic>
          <a:graphicData uri="http://schemas.openxmlformats.org/presentationml/2006/ole">
            <p:oleObj spid="_x0000_s54277" name="Equation" r:id="rId6" imgW="1015920" imgH="253800" progId="Equation.DSMT4">
              <p:embed/>
            </p:oleObj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876800" y="2667000"/>
          <a:ext cx="241300" cy="317500"/>
        </p:xfrm>
        <a:graphic>
          <a:graphicData uri="http://schemas.openxmlformats.org/presentationml/2006/ole">
            <p:oleObj spid="_x0000_s54278" name="Equation" r:id="rId7" imgW="126720" imgH="1648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0"/>
            <a:ext cx="8763000" cy="6553200"/>
          </a:xfrm>
        </p:spPr>
        <p:txBody>
          <a:bodyPr>
            <a:normAutofit fontScale="90000"/>
          </a:bodyPr>
          <a:lstStyle/>
          <a:p>
            <a:pPr algn="l"/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 Finding the exact value that 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converges to is one of the most notorious problems that did not even yield to Euler.  A less difficult problem to consider is to find a representation of        in terms of  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only which would be a beautiful result similar to Euler’s   </a:t>
            </a:r>
            <a:br>
              <a:rPr lang="en-US" sz="2700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43400" y="1828800"/>
            <a:ext cx="914400" cy="1030515"/>
          </a:xfrm>
          <a:prstGeom prst="rect">
            <a:avLst/>
          </a:prstGeom>
          <a:noFill/>
        </p:spPr>
      </p:pic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3962400"/>
            <a:ext cx="519545" cy="381000"/>
          </a:xfrm>
          <a:prstGeom prst="rect">
            <a:avLst/>
          </a:prstGeom>
          <a:noFill/>
        </p:spPr>
      </p:pic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3886200"/>
            <a:ext cx="962025" cy="876300"/>
          </a:xfrm>
          <a:prstGeom prst="rect">
            <a:avLst/>
          </a:prstGeom>
          <a:noFill/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5257800"/>
            <a:ext cx="1562100" cy="876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57200" y="1752600"/>
            <a:ext cx="7851775" cy="47244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/>
            </a:r>
            <a:br>
              <a:rPr lang="en-US" dirty="0" smtClean="0"/>
            </a:br>
            <a:r>
              <a:rPr lang="en-US" sz="2700" dirty="0" smtClean="0"/>
              <a:t>I have obtained the following representation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 </a:t>
            </a:r>
            <a:r>
              <a:rPr lang="en-US" dirty="0" smtClean="0"/>
              <a:t> 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700" dirty="0" smtClean="0"/>
              <a:t>(details consume time and are available </a:t>
            </a:r>
            <a:r>
              <a:rPr lang="en-US" sz="2700" smtClean="0"/>
              <a:t>via “Exploring </a:t>
            </a:r>
            <a:r>
              <a:rPr lang="en-US" sz="2700" dirty="0" smtClean="0"/>
              <a:t>New </a:t>
            </a:r>
            <a:r>
              <a:rPr lang="en-US" sz="2700" smtClean="0"/>
              <a:t>Identities…”)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3429000"/>
            <a:ext cx="1397577" cy="609600"/>
          </a:xfrm>
          <a:prstGeom prst="rect">
            <a:avLst/>
          </a:prstGeom>
          <a:noFill/>
        </p:spPr>
      </p:pic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3276600"/>
            <a:ext cx="1828800" cy="1219200"/>
          </a:xfrm>
          <a:prstGeom prst="rect">
            <a:avLst/>
          </a:prstGeom>
          <a:noFill/>
        </p:spPr>
      </p:pic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104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3256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3124200"/>
            <a:ext cx="2057400" cy="1219200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1752600" y="3505200"/>
            <a:ext cx="228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=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838200"/>
            <a:ext cx="8382000" cy="4724400"/>
          </a:xfrm>
        </p:spPr>
        <p:txBody>
          <a:bodyPr>
            <a:normAutofit fontScale="90000"/>
          </a:bodyPr>
          <a:lstStyle/>
          <a:p>
            <a:pPr algn="l"/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The simply-looking series                         =                            , however,</a:t>
            </a:r>
            <a:br>
              <a:rPr lang="en-US" sz="2400" dirty="0" smtClean="0"/>
            </a:br>
            <a:r>
              <a:rPr lang="en-US" sz="2400" dirty="0" smtClean="0"/>
              <a:t> is hard to evaluate.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700" dirty="0" smtClean="0"/>
              <a:t>The idea is to use a Computer Algebra System and in particular </a:t>
            </a:r>
            <a:br>
              <a:rPr lang="en-US" sz="2700" dirty="0" smtClean="0"/>
            </a:br>
            <a:r>
              <a:rPr lang="en-US" sz="2700" dirty="0" smtClean="0"/>
              <a:t>the PSLQ algorithm to find another (integer) relation involving</a:t>
            </a:r>
            <a:br>
              <a:rPr lang="en-US" sz="2700" dirty="0" smtClean="0"/>
            </a:br>
            <a:r>
              <a:rPr lang="en-US" sz="2700" smtClean="0"/>
              <a:t/>
            </a:r>
            <a:br>
              <a:rPr lang="en-US" sz="270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 </a:t>
            </a:r>
            <a:br>
              <a:rPr lang="en-US" sz="2700" dirty="0" smtClean="0"/>
            </a:br>
            <a:r>
              <a:rPr lang="en-US" sz="2700" dirty="0" smtClean="0"/>
              <a:t> </a:t>
            </a:r>
            <a:br>
              <a:rPr lang="en-US" sz="2700" dirty="0" smtClean="0"/>
            </a:br>
            <a:r>
              <a:rPr lang="en-US" sz="2700" dirty="0" smtClean="0"/>
              <a:t>which is then coupled with a mathematical proof  thus obtaining  an Euler-type representation for         .</a:t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4876800"/>
            <a:ext cx="519545" cy="381000"/>
          </a:xfrm>
          <a:prstGeom prst="rect">
            <a:avLst/>
          </a:prstGeom>
          <a:noFill/>
        </p:spPr>
      </p:pic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762000"/>
            <a:ext cx="1009650" cy="676275"/>
          </a:xfrm>
          <a:prstGeom prst="rect">
            <a:avLst/>
          </a:prstGeom>
          <a:noFill/>
        </p:spPr>
      </p:pic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5334000" y="838200"/>
          <a:ext cx="1075765" cy="609600"/>
        </p:xfrm>
        <a:graphic>
          <a:graphicData uri="http://schemas.openxmlformats.org/presentationml/2006/ole">
            <p:oleObj spid="_x0000_s34817" name="Equation" r:id="rId5" imgW="761760" imgH="431640" progId="Equation.DSMT4">
              <p:embed/>
            </p:oleObj>
          </a:graphicData>
        </a:graphic>
      </p:graphicFrame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2895600"/>
            <a:ext cx="1009650" cy="676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1117</TotalTime>
  <Words>96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Flow</vt:lpstr>
      <vt:lpstr>Equation</vt:lpstr>
      <vt:lpstr>Euler-type Formula</vt:lpstr>
      <vt:lpstr>Slide 2</vt:lpstr>
      <vt:lpstr>         Finding the exact value that    converges to is one of the most notorious problems that did not even yield to Euler.  A less difficult problem to consider is to find a representation of        in terms of    only which would be a beautiful result similar to Euler’s     </vt:lpstr>
      <vt:lpstr> I have obtained the following representation       (details consume time and are available via “Exploring New Identities…”) </vt:lpstr>
      <vt:lpstr>  The simply-looking series                         =                            , however,  is hard to evaluate.   The idea is to use a Computer Algebra System and in particular  the PSLQ algorithm to find another (integer) relation involving        which is then coupled with a mathematical proof  thus obtaining  an Euler-type representation for         . 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Completed Zeta Function  and the  Riemann Hypothesis</dc:title>
  <dc:creator>Badih</dc:creator>
  <cp:lastModifiedBy>Badih</cp:lastModifiedBy>
  <cp:revision>355</cp:revision>
  <dcterms:created xsi:type="dcterms:W3CDTF">2012-11-14T03:44:35Z</dcterms:created>
  <dcterms:modified xsi:type="dcterms:W3CDTF">2015-05-27T08:45:11Z</dcterms:modified>
</cp:coreProperties>
</file>