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56" r:id="rId2"/>
    <p:sldId id="282" r:id="rId3"/>
    <p:sldId id="279" r:id="rId4"/>
    <p:sldId id="280" r:id="rId5"/>
    <p:sldId id="28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576" autoAdjust="0"/>
  </p:normalViewPr>
  <p:slideViewPr>
    <p:cSldViewPr>
      <p:cViewPr varScale="1">
        <p:scale>
          <a:sx n="63" d="100"/>
          <a:sy n="63" d="100"/>
        </p:scale>
        <p:origin x="1376" y="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A7C60C-3732-4AD4-9626-A93D62625531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35D7-403C-4DC9-A10A-68CF4257D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4B3890-834C-4CCF-8E64-385522B4ED25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11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5.bin"/><Relationship Id="rId4" Type="http://schemas.openxmlformats.org/officeDocument/2006/relationships/image" Target="../media/image2.wmf"/><Relationship Id="rId9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png"/><Relationship Id="rId5" Type="http://schemas.openxmlformats.org/officeDocument/2006/relationships/image" Target="../media/image12.wmf"/><Relationship Id="rId4" Type="http://schemas.openxmlformats.org/officeDocument/2006/relationships/oleObject" Target="../embeddings/oleObject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/>
              <a:t>Euler-type Formula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/>
              <a:t>by</a:t>
            </a:r>
          </a:p>
          <a:p>
            <a:pPr algn="l"/>
            <a:r>
              <a:rPr lang="en-US" dirty="0" err="1" smtClean="0"/>
              <a:t>Badih</a:t>
            </a:r>
            <a:r>
              <a:rPr lang="en-US" dirty="0" smtClean="0"/>
              <a:t> </a:t>
            </a:r>
            <a:r>
              <a:rPr lang="en-US" dirty="0" err="1" smtClean="0"/>
              <a:t>Ghusayni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715000"/>
          </a:xfrm>
        </p:spPr>
        <p:txBody>
          <a:bodyPr>
            <a:normAutofit/>
          </a:bodyPr>
          <a:lstStyle/>
          <a:p>
            <a:r>
              <a:rPr lang="en-US" dirty="0" smtClean="0"/>
              <a:t>For Re </a:t>
            </a:r>
            <a:r>
              <a:rPr lang="en-US" i="1" dirty="0" smtClean="0"/>
              <a:t>z&gt;1, </a:t>
            </a:r>
            <a:r>
              <a:rPr lang="en-US" dirty="0" smtClean="0"/>
              <a:t>the </a:t>
            </a:r>
            <a:r>
              <a:rPr lang="en-US" b="1" dirty="0" smtClean="0"/>
              <a:t>Riemann zeta function</a:t>
            </a:r>
            <a:r>
              <a:rPr lang="en-US" dirty="0" smtClean="0"/>
              <a:t>  is defined by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After analytic continuation,       is  analytic everywhere  except for a simple pole at z=1 with residue 1.</a:t>
            </a:r>
          </a:p>
          <a:p>
            <a:r>
              <a:rPr lang="en-US" dirty="0" smtClean="0"/>
              <a:t>      vanishes at the negative even integers and those are</a:t>
            </a:r>
          </a:p>
          <a:p>
            <a:pPr>
              <a:buNone/>
            </a:pPr>
            <a:r>
              <a:rPr lang="en-US" dirty="0" smtClean="0"/>
              <a:t>   called </a:t>
            </a:r>
            <a:r>
              <a:rPr lang="en-US" b="1" dirty="0" smtClean="0"/>
              <a:t>trivial zeros. </a:t>
            </a:r>
            <a:r>
              <a:rPr lang="en-US" dirty="0" smtClean="0"/>
              <a:t>Other zeros (plenty as we’ll see) are  called </a:t>
            </a:r>
            <a:r>
              <a:rPr lang="en-US" b="1" dirty="0" smtClean="0"/>
              <a:t>non-trivial zeros</a:t>
            </a:r>
            <a:r>
              <a:rPr lang="en-US" dirty="0" smtClean="0"/>
              <a:t> and they are INSIDE</a:t>
            </a:r>
          </a:p>
          <a:p>
            <a:pPr>
              <a:buNone/>
            </a:pPr>
            <a:r>
              <a:rPr lang="en-US" dirty="0" smtClean="0"/>
              <a:t>   the </a:t>
            </a:r>
            <a:r>
              <a:rPr lang="en-US" b="1" dirty="0" smtClean="0"/>
              <a:t>Critical Strip                             </a:t>
            </a:r>
            <a:r>
              <a:rPr lang="en-US" dirty="0" smtClean="0"/>
              <a:t>.</a:t>
            </a:r>
          </a:p>
          <a:p>
            <a:r>
              <a:rPr lang="en-US" dirty="0" smtClean="0"/>
              <a:t>In 1859 Riemann  conjectured that ALL non-trivial zeros of his zeta function have real part equal to ½ .</a:t>
            </a:r>
            <a:endParaRPr lang="en-US" dirty="0"/>
          </a:p>
        </p:txBody>
      </p:sp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2895600" y="1600200"/>
          <a:ext cx="1905000" cy="1012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94" name="Equation" r:id="rId3" imgW="812520" imgH="431640" progId="Equation.DSMT4">
                  <p:embed/>
                </p:oleObj>
              </mc:Choice>
              <mc:Fallback>
                <p:oleObj name="Equation" r:id="rId3" imgW="812520" imgH="4316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1600200"/>
                        <a:ext cx="1905000" cy="10120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0" name="Object 6"/>
          <p:cNvGraphicFramePr>
            <a:graphicFrameLocks noChangeAspect="1"/>
          </p:cNvGraphicFramePr>
          <p:nvPr/>
        </p:nvGraphicFramePr>
        <p:xfrm>
          <a:off x="990600" y="3346450"/>
          <a:ext cx="3644900" cy="82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95" name="Equation" r:id="rId5" imgW="126720" imgH="164880" progId="Equation.DSMT4">
                  <p:embed/>
                </p:oleObj>
              </mc:Choice>
              <mc:Fallback>
                <p:oleObj name="Equation" r:id="rId5" imgW="126720" imgH="16488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3346450"/>
                        <a:ext cx="3644900" cy="82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1" name="Object 7"/>
          <p:cNvGraphicFramePr>
            <a:graphicFrameLocks noChangeAspect="1"/>
          </p:cNvGraphicFramePr>
          <p:nvPr/>
        </p:nvGraphicFramePr>
        <p:xfrm>
          <a:off x="838200" y="3429000"/>
          <a:ext cx="3048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96" name="Equation" r:id="rId7" imgW="126720" imgH="164880" progId="Equation.DSMT4">
                  <p:embed/>
                </p:oleObj>
              </mc:Choice>
              <mc:Fallback>
                <p:oleObj name="Equation" r:id="rId7" imgW="126720" imgH="16488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3429000"/>
                        <a:ext cx="3048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3" name="Object 9"/>
          <p:cNvGraphicFramePr>
            <a:graphicFrameLocks noChangeAspect="1"/>
          </p:cNvGraphicFramePr>
          <p:nvPr/>
        </p:nvGraphicFramePr>
        <p:xfrm>
          <a:off x="3276600" y="4800600"/>
          <a:ext cx="23622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97" name="Equation" r:id="rId8" imgW="1015920" imgH="253800" progId="Equation.DSMT4">
                  <p:embed/>
                </p:oleObj>
              </mc:Choice>
              <mc:Fallback>
                <p:oleObj name="Equation" r:id="rId8" imgW="1015920" imgH="2538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4800600"/>
                        <a:ext cx="23622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4876800" y="2667000"/>
          <a:ext cx="2413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98" name="Equation" r:id="rId10" imgW="126720" imgH="164880" progId="Equation.DSMT4">
                  <p:embed/>
                </p:oleObj>
              </mc:Choice>
              <mc:Fallback>
                <p:oleObj name="Equation" r:id="rId10" imgW="126720" imgH="16488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2667000"/>
                        <a:ext cx="241300" cy="317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0"/>
            <a:ext cx="8763000" cy="6553200"/>
          </a:xfrm>
        </p:spPr>
        <p:txBody>
          <a:bodyPr>
            <a:normAutofit fontScale="90000"/>
          </a:bodyPr>
          <a:lstStyle/>
          <a:p>
            <a:pPr algn="l"/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 Finding the exact value that 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converges to is one of the most notorious problems that did not even yield to Euler.  A less difficult problem to consider is to find a representation of        in terms of  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only which would be a beautiful result similar to Euler’s   </a:t>
            </a:r>
            <a:br>
              <a:rPr lang="en-US" sz="2700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43400" y="1828800"/>
            <a:ext cx="914400" cy="1030515"/>
          </a:xfrm>
          <a:prstGeom prst="rect">
            <a:avLst/>
          </a:prstGeom>
          <a:noFill/>
        </p:spPr>
      </p:pic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3962400"/>
            <a:ext cx="519545" cy="381000"/>
          </a:xfrm>
          <a:prstGeom prst="rect">
            <a:avLst/>
          </a:prstGeom>
          <a:noFill/>
        </p:spPr>
      </p:pic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3886200"/>
            <a:ext cx="962025" cy="876300"/>
          </a:xfrm>
          <a:prstGeom prst="rect">
            <a:avLst/>
          </a:prstGeom>
          <a:noFill/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0" y="5257800"/>
            <a:ext cx="1562100" cy="876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457200" y="1752600"/>
            <a:ext cx="7851775" cy="47244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/>
            </a:r>
            <a:br>
              <a:rPr lang="en-US" dirty="0" smtClean="0"/>
            </a:br>
            <a:r>
              <a:rPr lang="en-US" sz="2700" dirty="0" smtClean="0"/>
              <a:t>I have obtained the following representation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 </a:t>
            </a:r>
            <a:r>
              <a:rPr lang="en-US" dirty="0" smtClean="0"/>
              <a:t> 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700" dirty="0" smtClean="0"/>
              <a:t>(details consume time and are available </a:t>
            </a:r>
            <a:r>
              <a:rPr lang="en-US" sz="2700" smtClean="0"/>
              <a:t>via “Exploring </a:t>
            </a:r>
            <a:r>
              <a:rPr lang="en-US" sz="2700" dirty="0" smtClean="0"/>
              <a:t>New </a:t>
            </a:r>
            <a:r>
              <a:rPr lang="en-US" sz="2700" smtClean="0"/>
              <a:t>Identities…”)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3429000"/>
            <a:ext cx="1397577" cy="609600"/>
          </a:xfrm>
          <a:prstGeom prst="rect">
            <a:avLst/>
          </a:prstGeom>
          <a:noFill/>
        </p:spPr>
      </p:pic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3276600"/>
            <a:ext cx="1828800" cy="1219200"/>
          </a:xfrm>
          <a:prstGeom prst="rect">
            <a:avLst/>
          </a:prstGeom>
          <a:noFill/>
        </p:spPr>
      </p:pic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0" y="1047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0" y="1581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.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3256" name="Picture 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3124200"/>
            <a:ext cx="2057400" cy="1219200"/>
          </a:xfrm>
          <a:prstGeom prst="rect">
            <a:avLst/>
          </a:prstGeom>
          <a:noFill/>
        </p:spPr>
      </p:pic>
      <p:sp>
        <p:nvSpPr>
          <p:cNvPr id="16" name="Rectangle 15"/>
          <p:cNvSpPr/>
          <p:nvPr/>
        </p:nvSpPr>
        <p:spPr>
          <a:xfrm>
            <a:off x="1752600" y="3505200"/>
            <a:ext cx="228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=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838200"/>
            <a:ext cx="8686800" cy="4396740"/>
          </a:xfrm>
        </p:spPr>
        <p:txBody>
          <a:bodyPr>
            <a:normAutofit fontScale="90000"/>
          </a:bodyPr>
          <a:lstStyle/>
          <a:p>
            <a:pPr algn="l"/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The simply-looking series                         =                            , however,</a:t>
            </a:r>
            <a:br>
              <a:rPr lang="en-US" sz="2400" dirty="0" smtClean="0"/>
            </a:br>
            <a:r>
              <a:rPr lang="en-US" sz="2400" dirty="0" smtClean="0"/>
              <a:t> is hard to evaluate.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 </a:t>
            </a:r>
            <a:r>
              <a:rPr lang="en-US" sz="2700" dirty="0" smtClean="0"/>
              <a:t>The idea is to use AI as a tool to evaluate 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 </a:t>
            </a:r>
            <a:br>
              <a:rPr lang="en-US" sz="2700" dirty="0" smtClean="0"/>
            </a:br>
            <a:r>
              <a:rPr lang="en-US" sz="2700" dirty="0" smtClean="0"/>
              <a:t> </a:t>
            </a:r>
            <a:br>
              <a:rPr lang="en-US" sz="2700" dirty="0" smtClean="0"/>
            </a:br>
            <a:r>
              <a:rPr lang="en-US" sz="2700" dirty="0" smtClean="0"/>
              <a:t>at the very best or </a:t>
            </a:r>
            <a:r>
              <a:rPr lang="en-US" sz="2700" dirty="0" smtClean="0"/>
              <a:t>at least express it in </a:t>
            </a:r>
            <a:r>
              <a:rPr lang="en-US" sz="2700" dirty="0" smtClean="0"/>
              <a:t>terms of                or            but not both.</a:t>
            </a:r>
            <a:endParaRPr lang="en-US" sz="2700" dirty="0"/>
          </a:p>
        </p:txBody>
      </p:sp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1190308"/>
            <a:ext cx="1009650" cy="676275"/>
          </a:xfrm>
          <a:prstGeom prst="rect">
            <a:avLst/>
          </a:prstGeom>
          <a:noFill/>
        </p:spPr>
      </p:pic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4490170"/>
              </p:ext>
            </p:extLst>
          </p:nvPr>
        </p:nvGraphicFramePr>
        <p:xfrm>
          <a:off x="5063377" y="1177291"/>
          <a:ext cx="107576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1" name="Equation" r:id="rId4" imgW="761760" imgH="431640" progId="Equation.DSMT4">
                  <p:embed/>
                </p:oleObj>
              </mc:Choice>
              <mc:Fallback>
                <p:oleObj name="Equation" r:id="rId4" imgW="761760" imgH="43164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3377" y="1177291"/>
                        <a:ext cx="1075765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600" y="2895600"/>
            <a:ext cx="1009650" cy="676275"/>
          </a:xfrm>
          <a:prstGeom prst="rect">
            <a:avLst/>
          </a:prstGeom>
          <a:noFill/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61175" y="4191000"/>
            <a:ext cx="962025" cy="876300"/>
          </a:xfrm>
          <a:prstGeom prst="rect">
            <a:avLst/>
          </a:prstGeom>
          <a:noFill/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96200" y="4572000"/>
            <a:ext cx="611440" cy="266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1126</TotalTime>
  <Words>96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Constantia</vt:lpstr>
      <vt:lpstr>Times New Roman</vt:lpstr>
      <vt:lpstr>Wingdings 2</vt:lpstr>
      <vt:lpstr>Flow</vt:lpstr>
      <vt:lpstr>Equation</vt:lpstr>
      <vt:lpstr>Euler-type Formula</vt:lpstr>
      <vt:lpstr>PowerPoint Presentation</vt:lpstr>
      <vt:lpstr>         Finding the exact value that    converges to is one of the most notorious problems that did not even yield to Euler.  A less difficult problem to consider is to find a representation of        in terms of    only which would be a beautiful result similar to Euler’s     </vt:lpstr>
      <vt:lpstr> I have obtained the following representation       (details consume time and are available via “Exploring New Identities…”) </vt:lpstr>
      <vt:lpstr>  The simply-looking series                         =                            , however,  is hard to evaluate.   The idea is to use AI as a tool to evaluate         at the very best or at least express it in terms of                or            but not both.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Completed Zeta Function  and the  Riemann Hypothesis</dc:title>
  <dc:creator>Badih</dc:creator>
  <cp:lastModifiedBy>Badih</cp:lastModifiedBy>
  <cp:revision>359</cp:revision>
  <dcterms:created xsi:type="dcterms:W3CDTF">2012-11-14T03:44:35Z</dcterms:created>
  <dcterms:modified xsi:type="dcterms:W3CDTF">2025-12-16T20:21:07Z</dcterms:modified>
</cp:coreProperties>
</file>